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3"/>
  </p:notesMasterIdLst>
  <p:handoutMasterIdLst>
    <p:handoutMasterId r:id="rId54"/>
  </p:handoutMasterIdLst>
  <p:sldIdLst>
    <p:sldId id="267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95" r:id="rId11"/>
    <p:sldId id="296" r:id="rId12"/>
    <p:sldId id="313" r:id="rId13"/>
    <p:sldId id="312" r:id="rId14"/>
    <p:sldId id="314" r:id="rId15"/>
    <p:sldId id="315" r:id="rId16"/>
    <p:sldId id="316" r:id="rId17"/>
    <p:sldId id="311" r:id="rId18"/>
    <p:sldId id="279" r:id="rId19"/>
    <p:sldId id="280" r:id="rId20"/>
    <p:sldId id="281" r:id="rId21"/>
    <p:sldId id="282" r:id="rId22"/>
    <p:sldId id="283" r:id="rId23"/>
    <p:sldId id="286" r:id="rId24"/>
    <p:sldId id="287" r:id="rId25"/>
    <p:sldId id="288" r:id="rId26"/>
    <p:sldId id="284" r:id="rId27"/>
    <p:sldId id="285" r:id="rId28"/>
    <p:sldId id="289" r:id="rId29"/>
    <p:sldId id="290" r:id="rId30"/>
    <p:sldId id="291" r:id="rId31"/>
    <p:sldId id="292" r:id="rId32"/>
    <p:sldId id="293" r:id="rId33"/>
    <p:sldId id="294" r:id="rId34"/>
    <p:sldId id="319" r:id="rId35"/>
    <p:sldId id="320" r:id="rId36"/>
    <p:sldId id="321" r:id="rId37"/>
    <p:sldId id="322" r:id="rId38"/>
    <p:sldId id="323" r:id="rId39"/>
    <p:sldId id="324" r:id="rId40"/>
    <p:sldId id="325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7" r:id="rId51"/>
    <p:sldId id="310" r:id="rId5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7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95"/>
            <p14:sldId id="296"/>
            <p14:sldId id="313"/>
            <p14:sldId id="312"/>
            <p14:sldId id="314"/>
            <p14:sldId id="315"/>
            <p14:sldId id="316"/>
            <p14:sldId id="311"/>
            <p14:sldId id="279"/>
            <p14:sldId id="280"/>
            <p14:sldId id="281"/>
            <p14:sldId id="282"/>
            <p14:sldId id="283"/>
            <p14:sldId id="286"/>
            <p14:sldId id="287"/>
            <p14:sldId id="288"/>
            <p14:sldId id="284"/>
            <p14:sldId id="285"/>
            <p14:sldId id="289"/>
            <p14:sldId id="290"/>
            <p14:sldId id="291"/>
            <p14:sldId id="292"/>
            <p14:sldId id="293"/>
            <p14:sldId id="294"/>
            <p14:sldId id="319"/>
            <p14:sldId id="320"/>
            <p14:sldId id="321"/>
            <p14:sldId id="322"/>
            <p14:sldId id="323"/>
            <p14:sldId id="324"/>
            <p14:sldId id="325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7"/>
            <p14:sldId id="31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6600"/>
    <a:srgbClr val="FA044A"/>
    <a:srgbClr val="FF6699"/>
    <a:srgbClr val="FFAFAF"/>
    <a:srgbClr val="FF7D7D"/>
    <a:srgbClr val="CC0000"/>
    <a:srgbClr val="95411F"/>
    <a:srgbClr val="9966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>
      <p:cViewPr>
        <p:scale>
          <a:sx n="80" d="100"/>
          <a:sy n="80" d="100"/>
        </p:scale>
        <p:origin x="-732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938D42-3C26-4A0E-B17B-8BBCDDEE3DFD}" type="doc">
      <dgm:prSet loTypeId="urn:microsoft.com/office/officeart/2005/8/layout/hList7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822E5FB-405A-4A7C-9208-73C3EE2D6C92}">
      <dgm:prSet phldrT="[Text]" custT="1"/>
      <dgm:spPr/>
      <dgm:t>
        <a:bodyPr/>
        <a:lstStyle/>
        <a:p>
          <a:r>
            <a:rPr lang="th-TH" sz="2800" b="1" i="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แบ่งปัญหาใหญ่เป็นปัญหาย่อย</a:t>
          </a:r>
          <a:endParaRPr lang="en-US" sz="2400" b="1" dirty="0">
            <a:solidFill>
              <a:schemeClr val="tx1">
                <a:lumMod val="75000"/>
                <a:lumOff val="25000"/>
              </a:schemeClr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FB7D8C18-DEE7-462E-8E9B-AE30AEE1A74C}" type="parTrans" cxnId="{C23CEC01-20B8-4B3E-8584-0A1F9A89E7B8}">
      <dgm:prSet/>
      <dgm:spPr/>
      <dgm:t>
        <a:bodyPr/>
        <a:lstStyle/>
        <a:p>
          <a:endParaRPr lang="en-US"/>
        </a:p>
      </dgm:t>
    </dgm:pt>
    <dgm:pt modelId="{2A20E1E9-146E-40B3-9C8B-446C23BEF6E3}" type="sibTrans" cxnId="{C23CEC01-20B8-4B3E-8584-0A1F9A89E7B8}">
      <dgm:prSet/>
      <dgm:spPr/>
      <dgm:t>
        <a:bodyPr/>
        <a:lstStyle/>
        <a:p>
          <a:endParaRPr lang="en-US"/>
        </a:p>
      </dgm:t>
    </dgm:pt>
    <dgm:pt modelId="{DB2DB4A3-BB19-4BC1-A1F3-7F419AEFE33B}">
      <dgm:prSet phldrT="[Text]" custT="1"/>
      <dgm:spPr/>
      <dgm:t>
        <a:bodyPr/>
        <a:lstStyle/>
        <a:p>
          <a:r>
            <a:rPr lang="th-TH" sz="2800" b="1" i="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การพิจารณารูปแบบ</a:t>
          </a:r>
          <a:endParaRPr lang="en-US" sz="2800" b="1" dirty="0">
            <a:solidFill>
              <a:schemeClr val="tx1">
                <a:lumMod val="75000"/>
                <a:lumOff val="25000"/>
              </a:schemeClr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590DF6A8-94E1-473B-9D9B-703311C59E2C}" type="parTrans" cxnId="{14F9C938-81A9-4F06-90CB-6DFE92C25319}">
      <dgm:prSet/>
      <dgm:spPr/>
      <dgm:t>
        <a:bodyPr/>
        <a:lstStyle/>
        <a:p>
          <a:endParaRPr lang="en-US"/>
        </a:p>
      </dgm:t>
    </dgm:pt>
    <dgm:pt modelId="{27AF34D3-409B-4780-8BD1-F77DF772F5F8}" type="sibTrans" cxnId="{14F9C938-81A9-4F06-90CB-6DFE92C25319}">
      <dgm:prSet/>
      <dgm:spPr/>
      <dgm:t>
        <a:bodyPr/>
        <a:lstStyle/>
        <a:p>
          <a:endParaRPr lang="en-US"/>
        </a:p>
      </dgm:t>
    </dgm:pt>
    <dgm:pt modelId="{A00ADA5C-6696-4DEC-8796-D79B4B3B9552}">
      <dgm:prSet phldrT="[Text]" custT="1"/>
      <dgm:spPr/>
      <dgm:t>
        <a:bodyPr/>
        <a:lstStyle/>
        <a:p>
          <a:r>
            <a:rPr lang="th-TH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การคิด</a:t>
          </a:r>
          <a:br>
            <a:rPr lang="th-TH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</a:br>
          <a:r>
            <a:rPr lang="th-TH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เชิงนามธรรม</a:t>
          </a:r>
          <a:endParaRPr lang="en-US" sz="2800" b="1" dirty="0">
            <a:solidFill>
              <a:schemeClr val="tx1">
                <a:lumMod val="75000"/>
                <a:lumOff val="25000"/>
              </a:schemeClr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F53634FF-19CA-49EF-88F0-11ACD55B06D6}" type="parTrans" cxnId="{5AB162C6-1BDB-4DE8-83FD-D00E3C9C9AC4}">
      <dgm:prSet/>
      <dgm:spPr/>
      <dgm:t>
        <a:bodyPr/>
        <a:lstStyle/>
        <a:p>
          <a:endParaRPr lang="en-US"/>
        </a:p>
      </dgm:t>
    </dgm:pt>
    <dgm:pt modelId="{F03D0FD6-4C8A-4F44-9C50-5BA798B0DE39}" type="sibTrans" cxnId="{5AB162C6-1BDB-4DE8-83FD-D00E3C9C9AC4}">
      <dgm:prSet/>
      <dgm:spPr/>
      <dgm:t>
        <a:bodyPr/>
        <a:lstStyle/>
        <a:p>
          <a:endParaRPr lang="en-US"/>
        </a:p>
      </dgm:t>
    </dgm:pt>
    <dgm:pt modelId="{580093B0-36B8-4766-A9EB-4D65EFD29AD9}">
      <dgm:prSet phldrT="[Text]" custT="1"/>
      <dgm:spPr/>
      <dgm:t>
        <a:bodyPr/>
        <a:lstStyle/>
        <a:p>
          <a:r>
            <a:rPr lang="th-TH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การออกแบบอัลกอริทึม</a:t>
          </a:r>
          <a:endParaRPr lang="en-US" sz="2800" b="1" dirty="0">
            <a:solidFill>
              <a:schemeClr val="tx1">
                <a:lumMod val="75000"/>
                <a:lumOff val="25000"/>
              </a:schemeClr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55D23E92-7675-43FF-9CE0-701BE86318BF}" type="parTrans" cxnId="{D70EB764-D141-40AA-B67F-E63F3FB1C33E}">
      <dgm:prSet/>
      <dgm:spPr/>
      <dgm:t>
        <a:bodyPr/>
        <a:lstStyle/>
        <a:p>
          <a:endParaRPr lang="en-US"/>
        </a:p>
      </dgm:t>
    </dgm:pt>
    <dgm:pt modelId="{AC5989E3-0E8F-4054-8D53-F5ED37B95CE8}" type="sibTrans" cxnId="{D70EB764-D141-40AA-B67F-E63F3FB1C33E}">
      <dgm:prSet/>
      <dgm:spPr/>
      <dgm:t>
        <a:bodyPr/>
        <a:lstStyle/>
        <a:p>
          <a:endParaRPr lang="en-US"/>
        </a:p>
      </dgm:t>
    </dgm:pt>
    <dgm:pt modelId="{78110321-52C1-4F19-AEDA-BD014A717988}" type="pres">
      <dgm:prSet presAssocID="{71938D42-3C26-4A0E-B17B-8BBCDDEE3DF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B042D2-E647-4246-B7F2-720B30E6C5ED}" type="pres">
      <dgm:prSet presAssocID="{71938D42-3C26-4A0E-B17B-8BBCDDEE3DFD}" presName="fgShape" presStyleLbl="fgShp" presStyleIdx="0" presStyleCnt="1" custScaleY="224359" custLinFactNeighborY="-24038"/>
      <dgm:spPr/>
    </dgm:pt>
    <dgm:pt modelId="{CCD8F288-B2B5-4A50-8923-E1E31BD8E65D}" type="pres">
      <dgm:prSet presAssocID="{71938D42-3C26-4A0E-B17B-8BBCDDEE3DFD}" presName="linComp" presStyleCnt="0"/>
      <dgm:spPr/>
    </dgm:pt>
    <dgm:pt modelId="{7836188E-9550-435E-9B9C-83B718A6A1F0}" type="pres">
      <dgm:prSet presAssocID="{E822E5FB-405A-4A7C-9208-73C3EE2D6C92}" presName="compNode" presStyleCnt="0"/>
      <dgm:spPr/>
    </dgm:pt>
    <dgm:pt modelId="{819B9F45-84E0-4744-A916-9F32DB5E6975}" type="pres">
      <dgm:prSet presAssocID="{E822E5FB-405A-4A7C-9208-73C3EE2D6C92}" presName="bkgdShape" presStyleLbl="node1" presStyleIdx="0" presStyleCnt="4" custScaleX="120826"/>
      <dgm:spPr/>
      <dgm:t>
        <a:bodyPr/>
        <a:lstStyle/>
        <a:p>
          <a:endParaRPr lang="en-US"/>
        </a:p>
      </dgm:t>
    </dgm:pt>
    <dgm:pt modelId="{D7A9B59F-3B3B-4FB6-A00B-EFE395A040C8}" type="pres">
      <dgm:prSet presAssocID="{E822E5FB-405A-4A7C-9208-73C3EE2D6C92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C20387-FA94-4E46-B9AC-B76C0B216BB9}" type="pres">
      <dgm:prSet presAssocID="{E822E5FB-405A-4A7C-9208-73C3EE2D6C92}" presName="invisiNode" presStyleLbl="node1" presStyleIdx="0" presStyleCnt="4"/>
      <dgm:spPr/>
    </dgm:pt>
    <dgm:pt modelId="{63780CAC-14F2-48DA-9BF1-FA3FBDA4E478}" type="pres">
      <dgm:prSet presAssocID="{E822E5FB-405A-4A7C-9208-73C3EE2D6C92}" presName="imagNode" presStyleLbl="fgImgPlace1" presStyleIdx="0" presStyleCnt="4"/>
      <dgm:spPr/>
    </dgm:pt>
    <dgm:pt modelId="{C9922285-4588-4148-BFC7-F841723F4C85}" type="pres">
      <dgm:prSet presAssocID="{2A20E1E9-146E-40B3-9C8B-446C23BEF6E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6FA981F-2621-431A-BDDE-014D98699DCA}" type="pres">
      <dgm:prSet presAssocID="{DB2DB4A3-BB19-4BC1-A1F3-7F419AEFE33B}" presName="compNode" presStyleCnt="0"/>
      <dgm:spPr/>
    </dgm:pt>
    <dgm:pt modelId="{95DA4C0E-0867-460A-BB13-1ED73005D1E3}" type="pres">
      <dgm:prSet presAssocID="{DB2DB4A3-BB19-4BC1-A1F3-7F419AEFE33B}" presName="bkgdShape" presStyleLbl="node1" presStyleIdx="1" presStyleCnt="4" custScaleX="120826"/>
      <dgm:spPr/>
      <dgm:t>
        <a:bodyPr/>
        <a:lstStyle/>
        <a:p>
          <a:endParaRPr lang="en-US"/>
        </a:p>
      </dgm:t>
    </dgm:pt>
    <dgm:pt modelId="{9AD57050-7CB1-41C2-BB86-106006CC052B}" type="pres">
      <dgm:prSet presAssocID="{DB2DB4A3-BB19-4BC1-A1F3-7F419AEFE33B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6F4304-43B6-4A2B-BC97-F35031468C6B}" type="pres">
      <dgm:prSet presAssocID="{DB2DB4A3-BB19-4BC1-A1F3-7F419AEFE33B}" presName="invisiNode" presStyleLbl="node1" presStyleIdx="1" presStyleCnt="4"/>
      <dgm:spPr/>
    </dgm:pt>
    <dgm:pt modelId="{535168B1-23B6-49FC-A02B-EA2671B4CDFC}" type="pres">
      <dgm:prSet presAssocID="{DB2DB4A3-BB19-4BC1-A1F3-7F419AEFE33B}" presName="imagNode" presStyleLbl="fgImgPlace1" presStyleIdx="1" presStyleCnt="4"/>
      <dgm:spPr/>
    </dgm:pt>
    <dgm:pt modelId="{9C07A0EF-773E-4D49-AE47-8D93CB6B2ED9}" type="pres">
      <dgm:prSet presAssocID="{27AF34D3-409B-4780-8BD1-F77DF772F5F8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38F119F-A8BD-45D3-AA24-BB2E98694BEA}" type="pres">
      <dgm:prSet presAssocID="{A00ADA5C-6696-4DEC-8796-D79B4B3B9552}" presName="compNode" presStyleCnt="0"/>
      <dgm:spPr/>
    </dgm:pt>
    <dgm:pt modelId="{798CB1E8-FCD9-443A-A802-E97445EFD53B}" type="pres">
      <dgm:prSet presAssocID="{A00ADA5C-6696-4DEC-8796-D79B4B3B9552}" presName="bkgdShape" presStyleLbl="node1" presStyleIdx="2" presStyleCnt="4" custScaleX="120826"/>
      <dgm:spPr/>
      <dgm:t>
        <a:bodyPr/>
        <a:lstStyle/>
        <a:p>
          <a:endParaRPr lang="en-US"/>
        </a:p>
      </dgm:t>
    </dgm:pt>
    <dgm:pt modelId="{5BB5F3BA-D7DA-4FDF-A473-2C2FFF9257E4}" type="pres">
      <dgm:prSet presAssocID="{A00ADA5C-6696-4DEC-8796-D79B4B3B9552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64220-38BB-4EAA-8D0B-E79840B48CA8}" type="pres">
      <dgm:prSet presAssocID="{A00ADA5C-6696-4DEC-8796-D79B4B3B9552}" presName="invisiNode" presStyleLbl="node1" presStyleIdx="2" presStyleCnt="4"/>
      <dgm:spPr/>
    </dgm:pt>
    <dgm:pt modelId="{BEB0BF18-11D4-4590-8C27-B6F2A942CE87}" type="pres">
      <dgm:prSet presAssocID="{A00ADA5C-6696-4DEC-8796-D79B4B3B9552}" presName="imagNode" presStyleLbl="fgImgPlace1" presStyleIdx="2" presStyleCnt="4"/>
      <dgm:spPr/>
    </dgm:pt>
    <dgm:pt modelId="{C36ED66B-13A5-419C-B91C-9DDE30146F31}" type="pres">
      <dgm:prSet presAssocID="{F03D0FD6-4C8A-4F44-9C50-5BA798B0DE3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C315DDA-1267-4B7D-9C94-5E890BE35D2E}" type="pres">
      <dgm:prSet presAssocID="{580093B0-36B8-4766-A9EB-4D65EFD29AD9}" presName="compNode" presStyleCnt="0"/>
      <dgm:spPr/>
    </dgm:pt>
    <dgm:pt modelId="{BE0AAFAE-94B4-4C17-AB0A-BFD4AAD8F995}" type="pres">
      <dgm:prSet presAssocID="{580093B0-36B8-4766-A9EB-4D65EFD29AD9}" presName="bkgdShape" presStyleLbl="node1" presStyleIdx="3" presStyleCnt="4" custScaleX="120826"/>
      <dgm:spPr/>
      <dgm:t>
        <a:bodyPr/>
        <a:lstStyle/>
        <a:p>
          <a:endParaRPr lang="en-US"/>
        </a:p>
      </dgm:t>
    </dgm:pt>
    <dgm:pt modelId="{2450CD9E-764D-491B-BD69-C63B04BECC76}" type="pres">
      <dgm:prSet presAssocID="{580093B0-36B8-4766-A9EB-4D65EFD29AD9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C9810D-C1ED-46CF-AE67-B1EA76BBB5F9}" type="pres">
      <dgm:prSet presAssocID="{580093B0-36B8-4766-A9EB-4D65EFD29AD9}" presName="invisiNode" presStyleLbl="node1" presStyleIdx="3" presStyleCnt="4"/>
      <dgm:spPr/>
    </dgm:pt>
    <dgm:pt modelId="{3B6E42DF-49DA-4062-B542-FE392A471616}" type="pres">
      <dgm:prSet presAssocID="{580093B0-36B8-4766-A9EB-4D65EFD29AD9}" presName="imagNode" presStyleLbl="fgImgPlace1" presStyleIdx="3" presStyleCnt="4"/>
      <dgm:spPr/>
    </dgm:pt>
  </dgm:ptLst>
  <dgm:cxnLst>
    <dgm:cxn modelId="{6EADBC47-6D85-4F58-A4B7-AA5B44BA67B8}" type="presOf" srcId="{E822E5FB-405A-4A7C-9208-73C3EE2D6C92}" destId="{819B9F45-84E0-4744-A916-9F32DB5E6975}" srcOrd="0" destOrd="0" presId="urn:microsoft.com/office/officeart/2005/8/layout/hList7"/>
    <dgm:cxn modelId="{5AB162C6-1BDB-4DE8-83FD-D00E3C9C9AC4}" srcId="{71938D42-3C26-4A0E-B17B-8BBCDDEE3DFD}" destId="{A00ADA5C-6696-4DEC-8796-D79B4B3B9552}" srcOrd="2" destOrd="0" parTransId="{F53634FF-19CA-49EF-88F0-11ACD55B06D6}" sibTransId="{F03D0FD6-4C8A-4F44-9C50-5BA798B0DE39}"/>
    <dgm:cxn modelId="{61158E04-5DB3-479F-99E8-40ECD799B1F8}" type="presOf" srcId="{DB2DB4A3-BB19-4BC1-A1F3-7F419AEFE33B}" destId="{9AD57050-7CB1-41C2-BB86-106006CC052B}" srcOrd="1" destOrd="0" presId="urn:microsoft.com/office/officeart/2005/8/layout/hList7"/>
    <dgm:cxn modelId="{D1B2F40C-2872-4A22-BF02-2A38373FA105}" type="presOf" srcId="{F03D0FD6-4C8A-4F44-9C50-5BA798B0DE39}" destId="{C36ED66B-13A5-419C-B91C-9DDE30146F31}" srcOrd="0" destOrd="0" presId="urn:microsoft.com/office/officeart/2005/8/layout/hList7"/>
    <dgm:cxn modelId="{E7E8A1EE-3FD4-4E35-8385-5730BC9AFEE8}" type="presOf" srcId="{DB2DB4A3-BB19-4BC1-A1F3-7F419AEFE33B}" destId="{95DA4C0E-0867-460A-BB13-1ED73005D1E3}" srcOrd="0" destOrd="0" presId="urn:microsoft.com/office/officeart/2005/8/layout/hList7"/>
    <dgm:cxn modelId="{14F9C938-81A9-4F06-90CB-6DFE92C25319}" srcId="{71938D42-3C26-4A0E-B17B-8BBCDDEE3DFD}" destId="{DB2DB4A3-BB19-4BC1-A1F3-7F419AEFE33B}" srcOrd="1" destOrd="0" parTransId="{590DF6A8-94E1-473B-9D9B-703311C59E2C}" sibTransId="{27AF34D3-409B-4780-8BD1-F77DF772F5F8}"/>
    <dgm:cxn modelId="{ECD3E856-079A-473E-9E5D-ED093B7B91C6}" type="presOf" srcId="{27AF34D3-409B-4780-8BD1-F77DF772F5F8}" destId="{9C07A0EF-773E-4D49-AE47-8D93CB6B2ED9}" srcOrd="0" destOrd="0" presId="urn:microsoft.com/office/officeart/2005/8/layout/hList7"/>
    <dgm:cxn modelId="{D70EB764-D141-40AA-B67F-E63F3FB1C33E}" srcId="{71938D42-3C26-4A0E-B17B-8BBCDDEE3DFD}" destId="{580093B0-36B8-4766-A9EB-4D65EFD29AD9}" srcOrd="3" destOrd="0" parTransId="{55D23E92-7675-43FF-9CE0-701BE86318BF}" sibTransId="{AC5989E3-0E8F-4054-8D53-F5ED37B95CE8}"/>
    <dgm:cxn modelId="{53A313F0-65BA-4932-B6B1-F32003C6CE67}" type="presOf" srcId="{2A20E1E9-146E-40B3-9C8B-446C23BEF6E3}" destId="{C9922285-4588-4148-BFC7-F841723F4C85}" srcOrd="0" destOrd="0" presId="urn:microsoft.com/office/officeart/2005/8/layout/hList7"/>
    <dgm:cxn modelId="{6DE12B8D-211C-46DD-B3A0-11FBAF14D13E}" type="presOf" srcId="{580093B0-36B8-4766-A9EB-4D65EFD29AD9}" destId="{BE0AAFAE-94B4-4C17-AB0A-BFD4AAD8F995}" srcOrd="0" destOrd="0" presId="urn:microsoft.com/office/officeart/2005/8/layout/hList7"/>
    <dgm:cxn modelId="{7212BE30-23AE-45AC-A037-4DE9FBE85E5A}" type="presOf" srcId="{E822E5FB-405A-4A7C-9208-73C3EE2D6C92}" destId="{D7A9B59F-3B3B-4FB6-A00B-EFE395A040C8}" srcOrd="1" destOrd="0" presId="urn:microsoft.com/office/officeart/2005/8/layout/hList7"/>
    <dgm:cxn modelId="{8C7E7E36-5345-45D3-B99F-D0F0FDC1EEC2}" type="presOf" srcId="{580093B0-36B8-4766-A9EB-4D65EFD29AD9}" destId="{2450CD9E-764D-491B-BD69-C63B04BECC76}" srcOrd="1" destOrd="0" presId="urn:microsoft.com/office/officeart/2005/8/layout/hList7"/>
    <dgm:cxn modelId="{279FB45A-ABC4-4F09-9280-C5A44CD400F6}" type="presOf" srcId="{71938D42-3C26-4A0E-B17B-8BBCDDEE3DFD}" destId="{78110321-52C1-4F19-AEDA-BD014A717988}" srcOrd="0" destOrd="0" presId="urn:microsoft.com/office/officeart/2005/8/layout/hList7"/>
    <dgm:cxn modelId="{D2E7C93E-3BEF-407B-B483-975141E9CD59}" type="presOf" srcId="{A00ADA5C-6696-4DEC-8796-D79B4B3B9552}" destId="{5BB5F3BA-D7DA-4FDF-A473-2C2FFF9257E4}" srcOrd="1" destOrd="0" presId="urn:microsoft.com/office/officeart/2005/8/layout/hList7"/>
    <dgm:cxn modelId="{58A07211-F2FD-49F2-A6EA-8EB96E6DD2D1}" type="presOf" srcId="{A00ADA5C-6696-4DEC-8796-D79B4B3B9552}" destId="{798CB1E8-FCD9-443A-A802-E97445EFD53B}" srcOrd="0" destOrd="0" presId="urn:microsoft.com/office/officeart/2005/8/layout/hList7"/>
    <dgm:cxn modelId="{C23CEC01-20B8-4B3E-8584-0A1F9A89E7B8}" srcId="{71938D42-3C26-4A0E-B17B-8BBCDDEE3DFD}" destId="{E822E5FB-405A-4A7C-9208-73C3EE2D6C92}" srcOrd="0" destOrd="0" parTransId="{FB7D8C18-DEE7-462E-8E9B-AE30AEE1A74C}" sibTransId="{2A20E1E9-146E-40B3-9C8B-446C23BEF6E3}"/>
    <dgm:cxn modelId="{3546BDF6-53D5-4F54-8AA6-13D2BEEB859B}" type="presParOf" srcId="{78110321-52C1-4F19-AEDA-BD014A717988}" destId="{80B042D2-E647-4246-B7F2-720B30E6C5ED}" srcOrd="0" destOrd="0" presId="urn:microsoft.com/office/officeart/2005/8/layout/hList7"/>
    <dgm:cxn modelId="{1B1273AE-3B9A-41D8-B52F-AD23B795B3C6}" type="presParOf" srcId="{78110321-52C1-4F19-AEDA-BD014A717988}" destId="{CCD8F288-B2B5-4A50-8923-E1E31BD8E65D}" srcOrd="1" destOrd="0" presId="urn:microsoft.com/office/officeart/2005/8/layout/hList7"/>
    <dgm:cxn modelId="{5AD296F6-2F9E-4022-8774-44685DEEF5AC}" type="presParOf" srcId="{CCD8F288-B2B5-4A50-8923-E1E31BD8E65D}" destId="{7836188E-9550-435E-9B9C-83B718A6A1F0}" srcOrd="0" destOrd="0" presId="urn:microsoft.com/office/officeart/2005/8/layout/hList7"/>
    <dgm:cxn modelId="{3B53A149-EA81-415A-914B-7E63531EBCCB}" type="presParOf" srcId="{7836188E-9550-435E-9B9C-83B718A6A1F0}" destId="{819B9F45-84E0-4744-A916-9F32DB5E6975}" srcOrd="0" destOrd="0" presId="urn:microsoft.com/office/officeart/2005/8/layout/hList7"/>
    <dgm:cxn modelId="{BFFDCFB1-A7EB-4F6B-A47C-D6DA741B6BE5}" type="presParOf" srcId="{7836188E-9550-435E-9B9C-83B718A6A1F0}" destId="{D7A9B59F-3B3B-4FB6-A00B-EFE395A040C8}" srcOrd="1" destOrd="0" presId="urn:microsoft.com/office/officeart/2005/8/layout/hList7"/>
    <dgm:cxn modelId="{EBF850B4-F93A-4BB8-A219-5A5287497767}" type="presParOf" srcId="{7836188E-9550-435E-9B9C-83B718A6A1F0}" destId="{6BC20387-FA94-4E46-B9AC-B76C0B216BB9}" srcOrd="2" destOrd="0" presId="urn:microsoft.com/office/officeart/2005/8/layout/hList7"/>
    <dgm:cxn modelId="{C8937E92-9430-4686-8AE2-124BDC96E6FF}" type="presParOf" srcId="{7836188E-9550-435E-9B9C-83B718A6A1F0}" destId="{63780CAC-14F2-48DA-9BF1-FA3FBDA4E478}" srcOrd="3" destOrd="0" presId="urn:microsoft.com/office/officeart/2005/8/layout/hList7"/>
    <dgm:cxn modelId="{1D86F9D9-95E5-4A9C-A838-20D71F27BD88}" type="presParOf" srcId="{CCD8F288-B2B5-4A50-8923-E1E31BD8E65D}" destId="{C9922285-4588-4148-BFC7-F841723F4C85}" srcOrd="1" destOrd="0" presId="urn:microsoft.com/office/officeart/2005/8/layout/hList7"/>
    <dgm:cxn modelId="{5B273E53-2411-43F7-9AC3-A09DAFC649DC}" type="presParOf" srcId="{CCD8F288-B2B5-4A50-8923-E1E31BD8E65D}" destId="{56FA981F-2621-431A-BDDE-014D98699DCA}" srcOrd="2" destOrd="0" presId="urn:microsoft.com/office/officeart/2005/8/layout/hList7"/>
    <dgm:cxn modelId="{ECF26FB9-C5A9-40C6-98F0-1891D03A1F23}" type="presParOf" srcId="{56FA981F-2621-431A-BDDE-014D98699DCA}" destId="{95DA4C0E-0867-460A-BB13-1ED73005D1E3}" srcOrd="0" destOrd="0" presId="urn:microsoft.com/office/officeart/2005/8/layout/hList7"/>
    <dgm:cxn modelId="{4EEC3DD3-DB6F-4E9A-A9B1-3A8A535F669C}" type="presParOf" srcId="{56FA981F-2621-431A-BDDE-014D98699DCA}" destId="{9AD57050-7CB1-41C2-BB86-106006CC052B}" srcOrd="1" destOrd="0" presId="urn:microsoft.com/office/officeart/2005/8/layout/hList7"/>
    <dgm:cxn modelId="{C6D342AC-DFC5-4F80-958A-4F0D4BA38192}" type="presParOf" srcId="{56FA981F-2621-431A-BDDE-014D98699DCA}" destId="{8A6F4304-43B6-4A2B-BC97-F35031468C6B}" srcOrd="2" destOrd="0" presId="urn:microsoft.com/office/officeart/2005/8/layout/hList7"/>
    <dgm:cxn modelId="{EB44ADE5-D51A-4CBA-B4C1-B3DD8D7A9615}" type="presParOf" srcId="{56FA981F-2621-431A-BDDE-014D98699DCA}" destId="{535168B1-23B6-49FC-A02B-EA2671B4CDFC}" srcOrd="3" destOrd="0" presId="urn:microsoft.com/office/officeart/2005/8/layout/hList7"/>
    <dgm:cxn modelId="{96617C4C-56A7-4424-9732-F93567E4764A}" type="presParOf" srcId="{CCD8F288-B2B5-4A50-8923-E1E31BD8E65D}" destId="{9C07A0EF-773E-4D49-AE47-8D93CB6B2ED9}" srcOrd="3" destOrd="0" presId="urn:microsoft.com/office/officeart/2005/8/layout/hList7"/>
    <dgm:cxn modelId="{B3534562-7A42-42ED-A00A-C7C175296149}" type="presParOf" srcId="{CCD8F288-B2B5-4A50-8923-E1E31BD8E65D}" destId="{D38F119F-A8BD-45D3-AA24-BB2E98694BEA}" srcOrd="4" destOrd="0" presId="urn:microsoft.com/office/officeart/2005/8/layout/hList7"/>
    <dgm:cxn modelId="{394ADC82-00E3-444F-8073-52C48DABA80C}" type="presParOf" srcId="{D38F119F-A8BD-45D3-AA24-BB2E98694BEA}" destId="{798CB1E8-FCD9-443A-A802-E97445EFD53B}" srcOrd="0" destOrd="0" presId="urn:microsoft.com/office/officeart/2005/8/layout/hList7"/>
    <dgm:cxn modelId="{0B39D6A5-BDBA-4ABD-8EDF-CA1D903131CB}" type="presParOf" srcId="{D38F119F-A8BD-45D3-AA24-BB2E98694BEA}" destId="{5BB5F3BA-D7DA-4FDF-A473-2C2FFF9257E4}" srcOrd="1" destOrd="0" presId="urn:microsoft.com/office/officeart/2005/8/layout/hList7"/>
    <dgm:cxn modelId="{01EFE057-795C-4AE3-9725-EDD281B027DF}" type="presParOf" srcId="{D38F119F-A8BD-45D3-AA24-BB2E98694BEA}" destId="{92764220-38BB-4EAA-8D0B-E79840B48CA8}" srcOrd="2" destOrd="0" presId="urn:microsoft.com/office/officeart/2005/8/layout/hList7"/>
    <dgm:cxn modelId="{18C489B4-334C-496C-A15D-DDACA4EADAF2}" type="presParOf" srcId="{D38F119F-A8BD-45D3-AA24-BB2E98694BEA}" destId="{BEB0BF18-11D4-4590-8C27-B6F2A942CE87}" srcOrd="3" destOrd="0" presId="urn:microsoft.com/office/officeart/2005/8/layout/hList7"/>
    <dgm:cxn modelId="{CAECAE82-6A0B-43F1-8D58-DAE3B03DA2C7}" type="presParOf" srcId="{CCD8F288-B2B5-4A50-8923-E1E31BD8E65D}" destId="{C36ED66B-13A5-419C-B91C-9DDE30146F31}" srcOrd="5" destOrd="0" presId="urn:microsoft.com/office/officeart/2005/8/layout/hList7"/>
    <dgm:cxn modelId="{041065AB-6231-4EC6-BCDC-C7FD3F7ACB16}" type="presParOf" srcId="{CCD8F288-B2B5-4A50-8923-E1E31BD8E65D}" destId="{FC315DDA-1267-4B7D-9C94-5E890BE35D2E}" srcOrd="6" destOrd="0" presId="urn:microsoft.com/office/officeart/2005/8/layout/hList7"/>
    <dgm:cxn modelId="{15FBFCE5-E51B-423E-9CA1-EFF2B1D78EEB}" type="presParOf" srcId="{FC315DDA-1267-4B7D-9C94-5E890BE35D2E}" destId="{BE0AAFAE-94B4-4C17-AB0A-BFD4AAD8F995}" srcOrd="0" destOrd="0" presId="urn:microsoft.com/office/officeart/2005/8/layout/hList7"/>
    <dgm:cxn modelId="{AFD4BDF7-0C23-4A25-ABED-D76907E62F0E}" type="presParOf" srcId="{FC315DDA-1267-4B7D-9C94-5E890BE35D2E}" destId="{2450CD9E-764D-491B-BD69-C63B04BECC76}" srcOrd="1" destOrd="0" presId="urn:microsoft.com/office/officeart/2005/8/layout/hList7"/>
    <dgm:cxn modelId="{721C9B97-7DFD-43A0-B886-9CC40B20B582}" type="presParOf" srcId="{FC315DDA-1267-4B7D-9C94-5E890BE35D2E}" destId="{47C9810D-C1ED-46CF-AE67-B1EA76BBB5F9}" srcOrd="2" destOrd="0" presId="urn:microsoft.com/office/officeart/2005/8/layout/hList7"/>
    <dgm:cxn modelId="{455E0B36-912A-42F4-82B7-E3612090BEE4}" type="presParOf" srcId="{FC315DDA-1267-4B7D-9C94-5E890BE35D2E}" destId="{3B6E42DF-49DA-4062-B542-FE392A47161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B9F45-84E0-4744-A916-9F32DB5E6975}">
      <dsp:nvSpPr>
        <dsp:cNvPr id="0" name=""/>
        <dsp:cNvSpPr/>
      </dsp:nvSpPr>
      <dsp:spPr>
        <a:xfrm>
          <a:off x="31" y="-108012"/>
          <a:ext cx="2067713" cy="49925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i="0" u="none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แบ่งปัญหาใหญ่เป็นปัญหาย่อย</a:t>
          </a:r>
          <a:endParaRPr lang="en-US" sz="2400" b="1" kern="1200" dirty="0">
            <a:solidFill>
              <a:schemeClr val="tx1">
                <a:lumMod val="75000"/>
                <a:lumOff val="25000"/>
              </a:schemeClr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>
        <a:off x="31" y="1889009"/>
        <a:ext cx="2067713" cy="1997022"/>
      </dsp:txXfrm>
    </dsp:sp>
    <dsp:sp modelId="{63780CAC-14F2-48DA-9BF1-FA3FBDA4E478}">
      <dsp:nvSpPr>
        <dsp:cNvPr id="0" name=""/>
        <dsp:cNvSpPr/>
      </dsp:nvSpPr>
      <dsp:spPr>
        <a:xfrm>
          <a:off x="229570" y="191541"/>
          <a:ext cx="1608636" cy="1662520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tint val="5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5DA4C0E-0867-460A-BB13-1ED73005D1E3}">
      <dsp:nvSpPr>
        <dsp:cNvPr id="0" name=""/>
        <dsp:cNvSpPr/>
      </dsp:nvSpPr>
      <dsp:spPr>
        <a:xfrm>
          <a:off x="2119084" y="-108012"/>
          <a:ext cx="2067713" cy="4992555"/>
        </a:xfrm>
        <a:prstGeom prst="roundRect">
          <a:avLst>
            <a:gd name="adj" fmla="val 10000"/>
          </a:avLst>
        </a:prstGeom>
        <a:solidFill>
          <a:schemeClr val="accent5">
            <a:hueOff val="2723985"/>
            <a:satOff val="1859"/>
            <a:lumOff val="-5228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2723985"/>
              <a:satOff val="1859"/>
              <a:lumOff val="-5228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i="0" u="none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การพิจารณารูปแบบ</a:t>
          </a:r>
          <a:endParaRPr lang="en-US" sz="2800" b="1" kern="1200" dirty="0">
            <a:solidFill>
              <a:schemeClr val="tx1">
                <a:lumMod val="75000"/>
                <a:lumOff val="25000"/>
              </a:schemeClr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>
        <a:off x="2119084" y="1889009"/>
        <a:ext cx="2067713" cy="1997022"/>
      </dsp:txXfrm>
    </dsp:sp>
    <dsp:sp modelId="{535168B1-23B6-49FC-A02B-EA2671B4CDFC}">
      <dsp:nvSpPr>
        <dsp:cNvPr id="0" name=""/>
        <dsp:cNvSpPr/>
      </dsp:nvSpPr>
      <dsp:spPr>
        <a:xfrm>
          <a:off x="2348623" y="191541"/>
          <a:ext cx="1608636" cy="1662520"/>
        </a:xfrm>
        <a:prstGeom prst="ellipse">
          <a:avLst/>
        </a:prstGeom>
        <a:solidFill>
          <a:schemeClr val="accent5">
            <a:tint val="50000"/>
            <a:hueOff val="2835449"/>
            <a:satOff val="-7210"/>
            <a:lumOff val="-917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tint val="50000"/>
              <a:hueOff val="2835449"/>
              <a:satOff val="-7210"/>
              <a:lumOff val="-917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8CB1E8-FCD9-443A-A802-E97445EFD53B}">
      <dsp:nvSpPr>
        <dsp:cNvPr id="0" name=""/>
        <dsp:cNvSpPr/>
      </dsp:nvSpPr>
      <dsp:spPr>
        <a:xfrm>
          <a:off x="4238137" y="-108012"/>
          <a:ext cx="2067713" cy="4992555"/>
        </a:xfrm>
        <a:prstGeom prst="roundRect">
          <a:avLst>
            <a:gd name="adj" fmla="val 10000"/>
          </a:avLst>
        </a:prstGeom>
        <a:solidFill>
          <a:schemeClr val="accent5">
            <a:hueOff val="5447971"/>
            <a:satOff val="3718"/>
            <a:lumOff val="-10457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5447971"/>
              <a:satOff val="3718"/>
              <a:lumOff val="-10457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การคิด</a:t>
          </a:r>
          <a:br>
            <a:rPr lang="th-TH" sz="28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</a:br>
          <a:r>
            <a:rPr lang="th-TH" sz="28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เชิงนามธรรม</a:t>
          </a:r>
          <a:endParaRPr lang="en-US" sz="2800" b="1" kern="1200" dirty="0">
            <a:solidFill>
              <a:schemeClr val="tx1">
                <a:lumMod val="75000"/>
                <a:lumOff val="25000"/>
              </a:schemeClr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>
        <a:off x="4238137" y="1889009"/>
        <a:ext cx="2067713" cy="1997022"/>
      </dsp:txXfrm>
    </dsp:sp>
    <dsp:sp modelId="{BEB0BF18-11D4-4590-8C27-B6F2A942CE87}">
      <dsp:nvSpPr>
        <dsp:cNvPr id="0" name=""/>
        <dsp:cNvSpPr/>
      </dsp:nvSpPr>
      <dsp:spPr>
        <a:xfrm>
          <a:off x="4467676" y="191541"/>
          <a:ext cx="1608636" cy="1662520"/>
        </a:xfrm>
        <a:prstGeom prst="ellipse">
          <a:avLst/>
        </a:prstGeom>
        <a:solidFill>
          <a:schemeClr val="accent5">
            <a:tint val="50000"/>
            <a:hueOff val="5670899"/>
            <a:satOff val="-14421"/>
            <a:lumOff val="-183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tint val="50000"/>
              <a:hueOff val="5670899"/>
              <a:satOff val="-14421"/>
              <a:lumOff val="-1833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E0AAFAE-94B4-4C17-AB0A-BFD4AAD8F995}">
      <dsp:nvSpPr>
        <dsp:cNvPr id="0" name=""/>
        <dsp:cNvSpPr/>
      </dsp:nvSpPr>
      <dsp:spPr>
        <a:xfrm>
          <a:off x="6357190" y="-108012"/>
          <a:ext cx="2067713" cy="4992555"/>
        </a:xfrm>
        <a:prstGeom prst="roundRect">
          <a:avLst>
            <a:gd name="adj" fmla="val 10000"/>
          </a:avLst>
        </a:prstGeom>
        <a:solidFill>
          <a:schemeClr val="accent5">
            <a:hueOff val="8171956"/>
            <a:satOff val="5577"/>
            <a:lumOff val="-15685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8171956"/>
              <a:satOff val="5577"/>
              <a:lumOff val="-15685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rPr>
            <a:t>การออกแบบอัลกอริทึม</a:t>
          </a:r>
          <a:endParaRPr lang="en-US" sz="2800" b="1" kern="1200" dirty="0">
            <a:solidFill>
              <a:schemeClr val="tx1">
                <a:lumMod val="75000"/>
                <a:lumOff val="25000"/>
              </a:schemeClr>
            </a:solidFill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>
        <a:off x="6357190" y="1889009"/>
        <a:ext cx="2067713" cy="1997022"/>
      </dsp:txXfrm>
    </dsp:sp>
    <dsp:sp modelId="{3B6E42DF-49DA-4062-B542-FE392A471616}">
      <dsp:nvSpPr>
        <dsp:cNvPr id="0" name=""/>
        <dsp:cNvSpPr/>
      </dsp:nvSpPr>
      <dsp:spPr>
        <a:xfrm>
          <a:off x="6586729" y="191541"/>
          <a:ext cx="1608636" cy="1662520"/>
        </a:xfrm>
        <a:prstGeom prst="ellipse">
          <a:avLst/>
        </a:prstGeom>
        <a:solidFill>
          <a:schemeClr val="accent5">
            <a:tint val="50000"/>
            <a:hueOff val="8506348"/>
            <a:satOff val="-21631"/>
            <a:lumOff val="-275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tint val="50000"/>
              <a:hueOff val="8506348"/>
              <a:satOff val="-21631"/>
              <a:lumOff val="-275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B042D2-E647-4246-B7F2-720B30E6C5ED}">
      <dsp:nvSpPr>
        <dsp:cNvPr id="0" name=""/>
        <dsp:cNvSpPr/>
      </dsp:nvSpPr>
      <dsp:spPr>
        <a:xfrm>
          <a:off x="336997" y="3240363"/>
          <a:ext cx="7750941" cy="1680186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98034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rgbClr val="0033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A044A">
                  <a:shade val="30000"/>
                  <a:satMod val="115000"/>
                </a:srgbClr>
              </a:gs>
              <a:gs pos="50000">
                <a:srgbClr val="FA044A">
                  <a:shade val="67500"/>
                  <a:satMod val="115000"/>
                </a:srgbClr>
              </a:gs>
              <a:gs pos="100000">
                <a:srgbClr val="FA044A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18/06/62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3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15" name="Group 14"/>
          <p:cNvGrpSpPr/>
          <p:nvPr userDrawn="1"/>
        </p:nvGrpSpPr>
        <p:grpSpPr>
          <a:xfrm>
            <a:off x="0" y="6589220"/>
            <a:ext cx="9144000" cy="268780"/>
            <a:chOff x="0" y="4218582"/>
            <a:chExt cx="9144000" cy="537560"/>
          </a:xfrm>
        </p:grpSpPr>
        <p:sp>
          <p:nvSpPr>
            <p:cNvPr id="16" name="Round Same Side Corner Rectangle 15"/>
            <p:cNvSpPr/>
            <p:nvPr/>
          </p:nvSpPr>
          <p:spPr>
            <a:xfrm rot="10800000">
              <a:off x="1489304" y="4218583"/>
              <a:ext cx="1541613" cy="537559"/>
            </a:xfrm>
            <a:prstGeom prst="round2SameRect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ound Same Side Corner Rectangle 16"/>
            <p:cNvSpPr/>
            <p:nvPr/>
          </p:nvSpPr>
          <p:spPr>
            <a:xfrm rot="10800000">
              <a:off x="0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ound Same Side Corner Rectangle 18"/>
            <p:cNvSpPr/>
            <p:nvPr/>
          </p:nvSpPr>
          <p:spPr>
            <a:xfrm rot="10800000">
              <a:off x="4552833" y="4218583"/>
              <a:ext cx="1541613" cy="537559"/>
            </a:xfrm>
            <a:prstGeom prst="round2SameRect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0800000">
              <a:off x="3063529" y="4218583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ound Same Side Corner Rectangle 20"/>
            <p:cNvSpPr/>
            <p:nvPr/>
          </p:nvSpPr>
          <p:spPr>
            <a:xfrm rot="10800000">
              <a:off x="7602387" y="4218582"/>
              <a:ext cx="1541613" cy="537559"/>
            </a:xfrm>
            <a:prstGeom prst="round2SameRect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ound Same Side Corner Rectangle 22"/>
            <p:cNvSpPr/>
            <p:nvPr/>
          </p:nvSpPr>
          <p:spPr>
            <a:xfrm rot="10800000">
              <a:off x="6113083" y="4218582"/>
              <a:ext cx="1475656" cy="537559"/>
            </a:xfrm>
            <a:prstGeom prst="round2SameRect">
              <a:avLst/>
            </a:prstGeom>
            <a:solidFill>
              <a:srgbClr val="FA0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2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Act3-2exHome.ppt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optal.com/developers/sorting-algorithms" TargetMode="Externa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7704" y="2768154"/>
            <a:ext cx="5400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bg1">
                      <a:lumMod val="65000"/>
                      <a:lumOff val="35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Computational Thinking</a:t>
            </a:r>
            <a:endParaRPr lang="th-TH" sz="4000" b="1" cap="all" spc="0" dirty="0">
              <a:ln w="9000" cmpd="sng">
                <a:solidFill>
                  <a:schemeClr val="bg1">
                    <a:lumMod val="65000"/>
                    <a:lumOff val="35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406" y="1988840"/>
            <a:ext cx="53527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แนวคิดเชิงคำนวณ</a:t>
            </a:r>
            <a:endParaRPr lang="en-US" sz="7200" b="1" cap="none" spc="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973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ศึกษาเนื้อหาในหนังสือเรียน (5 นาที)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ให้ผู้เรียนแต่ละกลุ่มศึกษา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เนื้อหาในหนังสือ ตามหัวข้อต่อไปนี้ </a:t>
            </a:r>
          </a:p>
          <a:p>
            <a:pPr marL="0" indent="0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	1.1  การ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แบ่งปัญหาใหญ่เป็นปัญหาย่อย</a:t>
            </a:r>
          </a:p>
          <a:p>
            <a:pPr marL="0" indent="0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	1.2 การ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พิจารณารูปแบบ 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1.3 การ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คิดเชิงนามธรรม </a:t>
            </a:r>
          </a:p>
          <a:p>
            <a:pPr marL="0" indent="0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	1.4 การ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ออกแบบอัลกอริทึม</a:t>
            </a:r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49915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ร่วมกันอภิปรายสรุป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9326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"/>
          <p:cNvGrpSpPr/>
          <p:nvPr/>
        </p:nvGrpSpPr>
        <p:grpSpPr>
          <a:xfrm>
            <a:off x="-117849" y="6621333"/>
            <a:ext cx="9272541" cy="413966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15267" y="1975065"/>
            <a:ext cx="7207950" cy="22145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การแบ่งปัญหาใหญ่เป็นปัญหาย่อย</a:t>
            </a:r>
            <a: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  <a:t>	เป็นการแตกปัญหาที่ซับซอนออกเป็นปัญหาย่อยที่มีความซับซ้อนน้อยลง เพื่อช่วยในการวิเคราะห์ปัญหาและออกแบบขั้นตอนการแก้ปัญหาย่อยแต่ละปัญหาให้ง่ายขั้น</a:t>
            </a:r>
          </a:p>
        </p:txBody>
      </p:sp>
    </p:spTree>
    <p:extLst>
      <p:ext uri="{BB962C8B-B14F-4D97-AF65-F5344CB8AC3E}">
        <p14:creationId xmlns:p14="http://schemas.microsoft.com/office/powerpoint/2010/main" val="149262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07254" y="1712314"/>
            <a:ext cx="8122071" cy="11108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r>
              <a:rPr lang="th-TH" sz="34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การสอนเด็กที่สามารถบวกเลขได้เพียงหลักเดียว</a:t>
            </a:r>
            <a:b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ให้สามารถบวกเลขที่มี 2 หลักได้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19334" y="2834176"/>
            <a:ext cx="3454619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วิธีการบวกเลขหลักหน่วย</a:t>
            </a:r>
            <a:r>
              <a:rPr lang="en-US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?</a:t>
            </a:r>
            <a:endParaRPr lang="th-TH" sz="31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61493" y="2834177"/>
            <a:ext cx="3083719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วิธีการบวกเลขหลักสิบ</a:t>
            </a:r>
            <a:r>
              <a:rPr lang="en-US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?</a:t>
            </a:r>
            <a:endParaRPr lang="th-TH" sz="31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28" name="Picture 4" descr="Effect Letters Alphabet red by binameus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065" y="4866893"/>
            <a:ext cx="543333" cy="55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ffect Letters Alphabet red by binameus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725" y="4973722"/>
            <a:ext cx="571099" cy="34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lossy Number : Two by mondspe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184" y="4700250"/>
            <a:ext cx="1002419" cy="100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861" y="4736951"/>
            <a:ext cx="955691" cy="955691"/>
          </a:xfrm>
          <a:prstGeom prst="rect">
            <a:avLst/>
          </a:prstGeom>
        </p:spPr>
      </p:pic>
      <p:sp>
        <p:nvSpPr>
          <p:cNvPr id="20" name="หัวข้อ"/>
          <p:cNvSpPr txBox="1"/>
          <p:nvPr/>
        </p:nvSpPr>
        <p:spPr>
          <a:xfrm>
            <a:off x="707254" y="926476"/>
            <a:ext cx="6563952" cy="736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3600" b="1" dirty="0">
                <a:solidFill>
                  <a:srgbClr val="FF0000"/>
                </a:solidFill>
              </a:rPr>
              <a:t>การแบ่งปัญหาใหญ่เป็นปัญหาย่อย</a:t>
            </a:r>
            <a:endParaRPr sz="3600" b="1" dirty="0">
              <a:solidFill>
                <a:srgbClr val="FF0000"/>
              </a:solidFill>
            </a:endParaRPr>
          </a:p>
        </p:txBody>
      </p:sp>
      <p:pic>
        <p:nvPicPr>
          <p:cNvPr id="21" name="Picture 8" descr="Glossy Number : Two by mondspe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287" y="4644912"/>
            <a:ext cx="1002419" cy="100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Glossy Number : Two by mondspe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792" y="4769303"/>
            <a:ext cx="1002419" cy="100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79486" y="4211971"/>
            <a:ext cx="615403" cy="18683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11700" b="1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?</a:t>
            </a:r>
            <a:endParaRPr lang="th-TH" sz="11700" b="1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1265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"/>
          <p:cNvGrpSpPr/>
          <p:nvPr/>
        </p:nvGrpSpPr>
        <p:grpSpPr>
          <a:xfrm>
            <a:off x="7932399" y="6621333"/>
            <a:ext cx="1222292" cy="413967"/>
            <a:chOff x="11449243" y="0"/>
            <a:chExt cx="1738371" cy="588750"/>
          </a:xfrm>
        </p:grpSpPr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03797" y="1279815"/>
            <a:ext cx="8122071" cy="35779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8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การพิจารณารูปแบบ</a:t>
            </a:r>
          </a:p>
          <a:p>
            <a:pPr algn="l"/>
            <a:r>
              <a:rPr lang="th-TH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	เป็นการหารูปแบบที่เหมือนหรือคล้ายคลึงกันระหว่างปัญหาย่อยที่แตกออกมา หรือความคล้ายคลึงกับปัญหาอื่น ๆ  เพื่อนำวิธีการแก้ปัญหาไปประยุกต์ใช้กับการแก้ปัญหาย่อยอื่น ๆ เป็นการช่วยลดขั้นตอนในการออกแบบวิธีการแก้ปัญหาได้ </a:t>
            </a:r>
          </a:p>
        </p:txBody>
      </p:sp>
    </p:spTree>
    <p:extLst>
      <p:ext uri="{BB962C8B-B14F-4D97-AF65-F5344CB8AC3E}">
        <p14:creationId xmlns:p14="http://schemas.microsoft.com/office/powerpoint/2010/main" val="269054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6690" y="1744921"/>
            <a:ext cx="7207950" cy="32532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8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การคิดเชิงนามธรรม</a:t>
            </a:r>
          </a:p>
          <a:p>
            <a:pPr marL="482186" indent="-482186" defTabSz="410751" hangingPunct="0">
              <a:buFont typeface="Courier New" panose="02070309020205020404" pitchFamily="49" charset="0"/>
              <a:buChar char="o"/>
            </a:pPr>
            <a: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การคัดแยกรายละเอียดที่จำเป็นต่อการแก้ปัญหา ออกจากรายละเอียดที่ไม่จำเป็น ทำให้ออกแบบวิธีการแก้ปัญหาในภาพรวมทำได้ง่ายขึ้น</a:t>
            </a:r>
          </a:p>
          <a:p>
            <a:pPr marL="482186" indent="-482186">
              <a:buFont typeface="Courier New" panose="02070309020205020404" pitchFamily="49" charset="0"/>
              <a:buChar char="o"/>
            </a:pPr>
            <a:r>
              <a:rPr lang="th-TH" sz="3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การแทนกลุ่มของปัญหา ขั้นตอน และกระบวนการที่มีรายละเอียดปลีกย่อยหลายขั้นตอนให้เป็นขั้นตอนเดียว</a:t>
            </a:r>
          </a:p>
        </p:txBody>
      </p:sp>
    </p:spTree>
    <p:extLst>
      <p:ext uri="{BB962C8B-B14F-4D97-AF65-F5344CB8AC3E}">
        <p14:creationId xmlns:p14="http://schemas.microsoft.com/office/powerpoint/2010/main" val="40428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966690" y="1223021"/>
            <a:ext cx="7207950" cy="2993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อัลกอริทึม</a:t>
            </a:r>
          </a:p>
          <a:p>
            <a:pPr defTabSz="410751" hangingPunct="0"/>
            <a:r>
              <a:rPr lang="th-TH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	รายการคำสั่งที่อธิบายขั้นตอนการแก้ปัญหา โดยคำสั่งที่ใช้จะต้องไม่กำกวมผู้อื่นสามารถนำไปปฏิบัติตามได้ ซึ่งคำสั่งมักอยู่ในรูปของรหัสลำลอง (</a:t>
            </a:r>
            <a:r>
              <a:rPr lang="en-US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pseudo code</a:t>
            </a:r>
            <a:r>
              <a:rPr lang="th-TH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r>
              <a:rPr lang="en-US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หรือผังงาน (</a:t>
            </a:r>
            <a:r>
              <a:rPr lang="en-US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flowchart</a:t>
            </a:r>
            <a:r>
              <a:rPr lang="th-TH" sz="3800" dirty="0">
                <a:latin typeface="TH Niramit AS" panose="02000506000000020004" pitchFamily="2" charset="-34"/>
                <a:cs typeface="TH Niramit AS" panose="02000506000000020004" pitchFamily="2" charset="-34"/>
              </a:rPr>
              <a:t>)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64" y="4677925"/>
            <a:ext cx="1702421" cy="179855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1813627" y="4422536"/>
            <a:ext cx="6297989" cy="510778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th-TH" sz="25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 Medium"/>
              </a:rPr>
              <a:t>อัลกอริทึมให้คนนำไปปฏิบัติ หรือคอมพิวเตอร์นำไปปฏิบัติ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049" y="5113528"/>
            <a:ext cx="1742702" cy="116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8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708920"/>
            <a:ext cx="6573416" cy="106147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th-TH" sz="3200" b="1" dirty="0" smtClean="0">
                <a:hlinkClick r:id="rId2" action="ppaction://hlinkpres?slideindex=1&amp;slidetitle="/>
              </a:rPr>
              <a:t>ร่วมกันสรุปตัวอย่าง ภาพวาดหมู่บ้าน </a:t>
            </a:r>
          </a:p>
          <a:p>
            <a:pPr marL="0" indent="0" algn="ctr">
              <a:buNone/>
            </a:pPr>
            <a:r>
              <a:rPr lang="th-TH" sz="3200" b="1" dirty="0" smtClean="0">
                <a:hlinkClick r:id="rId2" action="ppaction://hlinkpres?slideindex=1&amp;slidetitle="/>
              </a:rPr>
              <a:t>โดยใช้แนวคิดเชิงคำนวณในการแก้ปัญหา (คลิกเพื่อเปิดไฟล์สรุป)</a:t>
            </a:r>
            <a:endParaRPr lang="th-TH" sz="3200" b="1" dirty="0"/>
          </a:p>
        </p:txBody>
      </p:sp>
    </p:spTree>
    <p:extLst>
      <p:ext uri="{BB962C8B-B14F-4D97-AF65-F5344CB8AC3E}">
        <p14:creationId xmlns:p14="http://schemas.microsoft.com/office/powerpoint/2010/main" val="14705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3.1  วาดแบบแปลนอาคาร</a:t>
            </a:r>
          </a:p>
        </p:txBody>
      </p:sp>
      <p:pic>
        <p:nvPicPr>
          <p:cNvPr id="1026" name="Picture 2" descr="https://lh6.googleusercontent.com/dKj83-grQ2PmFrXyWMS-Udpvx9aOIejWHxHhmmcpAISk7VW84f0rTv9vmUH1-MjzsTNC4Y97XhkMOYVl7HYQoIDUGZE6KyB9VUkcouPlMAXG71u5Urrf_X2Vd9thZ2kIAlF_ThP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814" y="2060848"/>
            <a:ext cx="664437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6031665"/>
            <a:ext cx="557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H Baijam" panose="02000506000000020004" pitchFamily="2" charset="-34"/>
                <a:cs typeface="TH Baijam" panose="02000506000000020004" pitchFamily="2" charset="-34"/>
              </a:rPr>
              <a:t>** </a:t>
            </a:r>
            <a:r>
              <a:rPr lang="th-TH" sz="2400" dirty="0" smtClean="0">
                <a:solidFill>
                  <a:srgbClr val="FF0000"/>
                </a:solidFill>
                <a:latin typeface="TH Baijam" panose="02000506000000020004" pitchFamily="2" charset="-34"/>
                <a:cs typeface="TH Baijam" panose="02000506000000020004" pitchFamily="2" charset="-34"/>
              </a:rPr>
              <a:t>หลังคาเป็นสามเหลี่ยนด้านเท่าซึ่งในรูปไม่ใช่สัดส่วนที่แท้จริง</a:t>
            </a:r>
            <a:endParaRPr lang="th-TH" sz="2400" dirty="0">
              <a:solidFill>
                <a:srgbClr val="FF0000"/>
              </a:solidFill>
              <a:latin typeface="TH Baijam" panose="02000506000000020004" pitchFamily="2" charset="-34"/>
              <a:cs typeface="TH Baijam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240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2.1 การแบ่ง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ปัญหาใหญ่เป็นปัญหา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ย่อย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ในภาพมีอาคารกี่หลัง</a:t>
            </a:r>
          </a:p>
          <a:p>
            <a:pPr fontAlgn="base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ขั้นตอนในการวาด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I Shopping Mall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เป็นอย่างไร 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และ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อยู่ที่ตำแหน่งใด </a:t>
            </a:r>
          </a:p>
          <a:p>
            <a:pPr fontAlgn="base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ขั้นตอนในการวาด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P IT Center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เป็นอย่างไร 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และ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อยู่ที่ตำแหน่งใด</a:t>
            </a:r>
          </a:p>
          <a:p>
            <a:pPr fontAlgn="base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ขั้นตอนในการวาด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S Salon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เป็นอย่างไร และอยู่ที่ตำแหน่งใด</a:t>
            </a:r>
          </a:p>
          <a:p>
            <a:pPr fontAlgn="base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ขั้นตอนในการวาด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T Sport Center 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เป็นอย่างไร 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และ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อยู่ที่ตำแหน่งใด</a:t>
            </a:r>
          </a:p>
          <a:p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8102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ทบทวนความรู้ก่อนเรียน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th-TH" sz="4000" b="1" dirty="0">
                <a:solidFill>
                  <a:schemeClr val="accent3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เขียน หน้าข้อความที่ถูก </a:t>
            </a:r>
          </a:p>
          <a:p>
            <a:pPr marL="0" indent="0">
              <a:buNone/>
            </a:pP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 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    แนวคิด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เชิงนามธรรม (</a:t>
            </a:r>
            <a:r>
              <a:rPr lang="en-US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Abstraction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) </a:t>
            </a:r>
          </a:p>
          <a:p>
            <a:pPr marL="0" indent="0">
              <a:buNone/>
            </a:pP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     เป็นส่วนหนึ่งของแนวคิดเชิง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คำนวณ</a:t>
            </a:r>
            <a:b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</a:br>
            <a:r>
              <a:rPr lang="th-TH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---------------------------------------------</a:t>
            </a:r>
            <a:endParaRPr lang="th-TH" sz="3600" dirty="0">
              <a:solidFill>
                <a:schemeClr val="tx1">
                  <a:lumMod val="50000"/>
                  <a:lumOff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  <a:p>
            <a:pPr marL="0" indent="0">
              <a:buNone/>
            </a:pP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 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    </a:t>
            </a: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แนวคิดเชิงนามธรรมเป็นการคัดแยกรายละเอียด</a:t>
            </a:r>
          </a:p>
          <a:p>
            <a:pPr marL="0" indent="0">
              <a:buNone/>
            </a:pPr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     ที่จำเป็นออกจากรายละเอียดที่ไม่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จำเป็น</a:t>
            </a:r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6598568" y="1257577"/>
            <a:ext cx="2088232" cy="936104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800" dirty="0" smtClean="0">
                <a:solidFill>
                  <a:srgbClr val="CC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เฉลย</a:t>
            </a:r>
            <a:endParaRPr lang="th-TH" sz="4800" dirty="0">
              <a:solidFill>
                <a:srgbClr val="CC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70892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</a:t>
            </a:r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3333" y="472514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</a:t>
            </a:r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1412776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dirty="0" smtClean="0">
                <a:solidFill>
                  <a:schemeClr val="accent3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</a:t>
            </a:r>
            <a:endParaRPr lang="th-TH" sz="4000" dirty="0">
              <a:solidFill>
                <a:schemeClr val="accent3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240" y="1412776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dirty="0" smtClean="0">
                <a:solidFill>
                  <a:schemeClr val="accent3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</a:t>
            </a:r>
            <a:endParaRPr lang="th-TH" sz="4000" dirty="0">
              <a:solidFill>
                <a:schemeClr val="accent3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3236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L -0.68507 0.1898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53" y="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11111E-6 L -0.68507 0.48194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53" y="2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8" grpId="1"/>
      <p:bldP spid="9" grpId="0"/>
      <p:bldP spid="9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2.2 การพิจารณารูปแบบ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1  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ใน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ภาพมีอาคารกี่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หลัง  </a:t>
            </a:r>
          </a:p>
          <a:p>
            <a:pPr marL="0" indent="0" fontAlgn="base">
              <a:buNone/>
            </a:pPr>
            <a:r>
              <a:rPr lang="th-TH" sz="32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th-TH" sz="40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มีอาคาร 4 หลัง</a:t>
            </a: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2804" y="3212976"/>
            <a:ext cx="4690760" cy="294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8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2.2 การพิจารณารูปแบบ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2  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I Shopping Mall  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มีขั้นตอนการวาดอย่างไร </a:t>
            </a:r>
          </a:p>
          <a:p>
            <a:pPr marL="0" indent="0" fontAlgn="base">
              <a:buNone/>
            </a:pP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                และ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อยู่ที่ตำแหน่งใด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58530"/>
          <a:stretch/>
        </p:blipFill>
        <p:spPr>
          <a:xfrm>
            <a:off x="6742584" y="2306428"/>
            <a:ext cx="1944216" cy="29507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1560" y="3351805"/>
            <a:ext cx="62898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วาด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ด้วยรูปสี่เหลี่ยมจตุรัสสีเทา </a:t>
            </a:r>
            <a:endParaRPr lang="th-TH" sz="320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ละ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40 หน่วย </a:t>
            </a:r>
            <a:endParaRPr lang="th-TH" sz="320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ตั้งอยู่บน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มุม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ล่าง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ซ้าย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พิกัด (0,0) </a:t>
            </a:r>
            <a:endParaRPr lang="th-TH" sz="320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ด้านบน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สี่เหลี่ยม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วาด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ด้วย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สามเหลี่ยม</a:t>
            </a: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เท่าสีเขียว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ด้านละ 40 หน่วย</a:t>
            </a:r>
          </a:p>
        </p:txBody>
      </p:sp>
    </p:spTree>
    <p:extLst>
      <p:ext uri="{BB962C8B-B14F-4D97-AF65-F5344CB8AC3E}">
        <p14:creationId xmlns:p14="http://schemas.microsoft.com/office/powerpoint/2010/main" val="270498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45395" t="46412" r="36184" b="24276"/>
          <a:stretch/>
        </p:blipFill>
        <p:spPr>
          <a:xfrm>
            <a:off x="6732240" y="2924943"/>
            <a:ext cx="1634159" cy="16341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2.2 การพิจารณารูปแบบ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3  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P IT Center 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มีขั้นตอนการวาดอย่างไร </a:t>
            </a:r>
          </a:p>
          <a:p>
            <a:pPr marL="0" indent="0" fontAlgn="base">
              <a:buNone/>
            </a:pP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                และ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อยู่ที่ตำแหน่งใด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3351805"/>
            <a:ext cx="62898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วาด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ด้วยรูปสี่เหลี่ยมจตุรัส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สีฟ้า </a:t>
            </a:r>
          </a:p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ละ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20 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</a:t>
            </a:r>
            <a:endParaRPr lang="th-TH" sz="320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ตั้งอยู่บน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มุม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ล่าง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ซ้าย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พิกัด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(50,10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</a:t>
            </a: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ไม่มี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</a:t>
            </a:r>
            <a:endParaRPr lang="th-TH" sz="320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4771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2.2 การพิจารณารูปแบบ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4  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 Salon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มีขั้นตอนการวาดอย่างไร </a:t>
            </a:r>
          </a:p>
          <a:p>
            <a:pPr marL="0" indent="0" fontAlgn="base">
              <a:buNone/>
            </a:pP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                และ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อยู่ที่ตำแหน่งใด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3351805"/>
            <a:ext cx="62898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วาด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ด้วยรูปสี่เหลี่ยมจตุรัส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สีฟ้า </a:t>
            </a:r>
          </a:p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ละ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20 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</a:t>
            </a:r>
            <a:endParaRPr lang="th-TH" sz="320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ตั้งอยู่บน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มุม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ล่าง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ซ้าย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พิกัด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(60,40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</a:t>
            </a: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ไม่มี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</a:t>
            </a:r>
            <a:endParaRPr lang="th-TH" sz="320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4258" t="7321" r="27311" b="63395"/>
          <a:stretch/>
        </p:blipFill>
        <p:spPr>
          <a:xfrm>
            <a:off x="6588224" y="2996952"/>
            <a:ext cx="165618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92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2.2 การพิจารณารูปแบบ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5  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T Sport Center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มีขั้นตอนการวาดอย่างไร </a:t>
            </a:r>
          </a:p>
          <a:p>
            <a:pPr marL="0" indent="0" fontAlgn="base">
              <a:buNone/>
            </a:pP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                และ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อยู่ที่ตำแหน่งใด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439" y="3356992"/>
            <a:ext cx="62898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วาด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ด้วยรูปสี่เหลี่ยมจตุรัส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สีน้ำเงิน </a:t>
            </a:r>
          </a:p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ละ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30 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</a:t>
            </a:r>
            <a:endParaRPr lang="th-TH" sz="320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ตั้งอยู่บน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มุม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ล่าง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ซ้าย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พิกัด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80,0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 </a:t>
            </a:r>
            <a:endParaRPr lang="th-TH" sz="320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ด้านบน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สี่เหลี่ยม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วาด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ด้วย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สามเหลี่ยม</a:t>
            </a:r>
          </a:p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เท่า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สีเหลือง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ด้านละ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30 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3815" t="24427" r="-2193" b="9620"/>
          <a:stretch/>
        </p:blipFill>
        <p:spPr>
          <a:xfrm>
            <a:off x="6474739" y="2977674"/>
            <a:ext cx="2283768" cy="2466471"/>
          </a:xfrm>
          <a:prstGeom prst="trapezoid">
            <a:avLst/>
          </a:prstGeom>
        </p:spPr>
      </p:pic>
    </p:spTree>
    <p:extLst>
      <p:ext uri="{BB962C8B-B14F-4D97-AF65-F5344CB8AC3E}">
        <p14:creationId xmlns:p14="http://schemas.microsoft.com/office/powerpoint/2010/main" val="420661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2.2 การพิจารณารูปแบบ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สรุปการพิจารณารูปแบบ</a:t>
            </a:r>
            <a:endParaRPr lang="th-TH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4" y="2708920"/>
            <a:ext cx="72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รูปแบบโครงสร้างอาคารภายในโครงการ มีจุดร่วมกัน ดังนี้</a:t>
            </a:r>
          </a:p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ตัว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เป็นรูปสีเหลี่ยมจตุรัส  </a:t>
            </a:r>
          </a:p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หลังคา 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เป็นรูปสามเหลี่ยมด้านเท่าวางบนตัวอาคาร (มี/ไม่มี)</a:t>
            </a:r>
          </a:p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มุม</a:t>
            </a:r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ล่างซ้าย </a:t>
            </a:r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จุดพิกัดเริ่มต้น</a:t>
            </a:r>
            <a:r>
              <a:rPr lang="th-TH" sz="3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ในการวางตัวอาคาร</a:t>
            </a:r>
          </a:p>
        </p:txBody>
      </p:sp>
    </p:spTree>
    <p:extLst>
      <p:ext uri="{BB962C8B-B14F-4D97-AF65-F5344CB8AC3E}">
        <p14:creationId xmlns:p14="http://schemas.microsoft.com/office/powerpoint/2010/main" val="57822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2.3 การคิดเชิงนามธรรม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I Shopping Mall 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58530"/>
          <a:stretch/>
        </p:blipFill>
        <p:spPr>
          <a:xfrm>
            <a:off x="6516216" y="2957060"/>
            <a:ext cx="1944216" cy="29507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5437" y="3795048"/>
            <a:ext cx="3554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40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สีเทา </a:t>
            </a:r>
          </a:p>
        </p:txBody>
      </p:sp>
      <p:sp>
        <p:nvSpPr>
          <p:cNvPr id="7" name="Rectangle 6"/>
          <p:cNvSpPr/>
          <p:nvPr/>
        </p:nvSpPr>
        <p:spPr>
          <a:xfrm>
            <a:off x="6679456" y="3976096"/>
            <a:ext cx="1620000" cy="1620000"/>
          </a:xfrm>
          <a:prstGeom prst="rect">
            <a:avLst/>
          </a:prstGeom>
          <a:solidFill>
            <a:schemeClr val="tx1">
              <a:lumMod val="65000"/>
              <a:lumOff val="35000"/>
              <a:alpha val="50000"/>
            </a:schemeClr>
          </a:solidFill>
          <a:ln w="28575"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16963" y="3974522"/>
            <a:ext cx="1799253" cy="384316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6678324" y="3070534"/>
            <a:ext cx="1620000" cy="905562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Box 12"/>
          <p:cNvSpPr txBox="1"/>
          <p:nvPr/>
        </p:nvSpPr>
        <p:spPr>
          <a:xfrm>
            <a:off x="2148114" y="2693842"/>
            <a:ext cx="5137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  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40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 สีเขียว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508104" y="2996952"/>
            <a:ext cx="1461551" cy="432048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516216" y="5460486"/>
            <a:ext cx="792088" cy="48879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C00000"/>
                </a:solidFill>
                <a:latin typeface="Arial Black" panose="020B0A04020102020204" pitchFamily="34" charset="0"/>
                <a:cs typeface="TH Niramit AS" panose="02000506000000020004" pitchFamily="2" charset="-34"/>
              </a:rPr>
              <a:t>*</a:t>
            </a:r>
            <a:endParaRPr lang="th-TH" b="1" dirty="0">
              <a:solidFill>
                <a:srgbClr val="C00000"/>
              </a:solidFill>
              <a:latin typeface="Arial Black" panose="020B0A04020102020204" pitchFamily="34" charset="0"/>
              <a:cs typeface="TH Niramit AS" panose="02000506000000020004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90580" y="4964207"/>
            <a:ext cx="2618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มุมล่างซ้าย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พิกัด  (0,0)</a:t>
            </a:r>
            <a:endParaRPr lang="th-TH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498795" y="5225817"/>
            <a:ext cx="1925895" cy="420450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29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2" grpId="0" animBg="1"/>
      <p:bldP spid="13" grpId="0"/>
      <p:bldP spid="18" grpId="0" animBg="1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45395" t="46412" r="36184" b="24276"/>
          <a:stretch/>
        </p:blipFill>
        <p:spPr>
          <a:xfrm>
            <a:off x="6665305" y="3789040"/>
            <a:ext cx="1708738" cy="17087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2.3 การคิดเชิงนามธรรม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P </a:t>
            </a:r>
            <a:r>
              <a:rPr lang="en-US" sz="3600" b="1" dirty="0" err="1" smtClean="0">
                <a:latin typeface="TH Niramit AS" panose="02000506000000020004" pitchFamily="2" charset="-34"/>
                <a:cs typeface="TH Niramit AS" panose="02000506000000020004" pitchFamily="2" charset="-34"/>
              </a:rPr>
              <a:t>ITCenter</a:t>
            </a:r>
            <a:endParaRPr lang="th-TH" sz="4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3036" y="3572102"/>
            <a:ext cx="3861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 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20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 สีฟ้า </a:t>
            </a:r>
          </a:p>
        </p:txBody>
      </p:sp>
      <p:sp>
        <p:nvSpPr>
          <p:cNvPr id="7" name="Rectangle 6"/>
          <p:cNvSpPr/>
          <p:nvPr/>
        </p:nvSpPr>
        <p:spPr>
          <a:xfrm>
            <a:off x="6699596" y="3871888"/>
            <a:ext cx="1620000" cy="1620000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28575"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16963" y="3907712"/>
            <a:ext cx="1799253" cy="384316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6696416" y="2930142"/>
            <a:ext cx="1620000" cy="905562"/>
          </a:xfrm>
          <a:prstGeom prst="triangle">
            <a:avLst/>
          </a:prstGeom>
          <a:noFill/>
          <a:ln w="38100">
            <a:solidFill>
              <a:srgbClr val="FFAF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Box 12"/>
          <p:cNvSpPr txBox="1"/>
          <p:nvPr/>
        </p:nvSpPr>
        <p:spPr>
          <a:xfrm>
            <a:off x="4182272" y="263691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ไม่มี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508104" y="2930142"/>
            <a:ext cx="1461551" cy="432048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516216" y="5320094"/>
            <a:ext cx="453439" cy="4911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C00000"/>
                </a:solidFill>
                <a:latin typeface="Arial Black" panose="020B0A04020102020204" pitchFamily="34" charset="0"/>
                <a:cs typeface="TH Niramit AS" panose="02000506000000020004" pitchFamily="2" charset="-34"/>
              </a:rPr>
              <a:t>*</a:t>
            </a:r>
            <a:endParaRPr lang="th-TH" b="1" dirty="0">
              <a:solidFill>
                <a:srgbClr val="C00000"/>
              </a:solidFill>
              <a:latin typeface="Arial Black" panose="020B0A04020102020204" pitchFamily="34" charset="0"/>
              <a:cs typeface="TH Niramit AS" panose="02000506000000020004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41242" y="4754034"/>
            <a:ext cx="3068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มุมล่างซ้าย  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พิกัด</a:t>
            </a:r>
            <a:r>
              <a:rPr lang="th-TH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(50,10)</a:t>
            </a:r>
            <a:endParaRPr lang="th-TH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283968" y="5059840"/>
            <a:ext cx="2140722" cy="519617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21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2" grpId="0" animBg="1"/>
      <p:bldP spid="13" grpId="0"/>
      <p:bldP spid="18" grpId="0" animBg="1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54258" t="7321" r="27311" b="63395"/>
          <a:stretch/>
        </p:blipFill>
        <p:spPr>
          <a:xfrm>
            <a:off x="6746646" y="3833565"/>
            <a:ext cx="1713786" cy="17137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2.3 การคิดเชิงนามธรรม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 Salon</a:t>
            </a:r>
            <a:endParaRPr lang="th-TH" sz="4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3036" y="3572102"/>
            <a:ext cx="3861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 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20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 สีฟ้า </a:t>
            </a:r>
          </a:p>
        </p:txBody>
      </p:sp>
      <p:sp>
        <p:nvSpPr>
          <p:cNvPr id="7" name="Rectangle 6"/>
          <p:cNvSpPr/>
          <p:nvPr/>
        </p:nvSpPr>
        <p:spPr>
          <a:xfrm>
            <a:off x="6727992" y="3890976"/>
            <a:ext cx="1656000" cy="1584000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28575"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16963" y="3907712"/>
            <a:ext cx="1799253" cy="384316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6696416" y="2930142"/>
            <a:ext cx="1620000" cy="905562"/>
          </a:xfrm>
          <a:prstGeom prst="triangle">
            <a:avLst/>
          </a:prstGeom>
          <a:noFill/>
          <a:ln w="38100">
            <a:solidFill>
              <a:srgbClr val="FFAFA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Box 12"/>
          <p:cNvSpPr txBox="1"/>
          <p:nvPr/>
        </p:nvSpPr>
        <p:spPr>
          <a:xfrm>
            <a:off x="4182272" y="263691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ไม่มี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508104" y="2930142"/>
            <a:ext cx="1461551" cy="432048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516216" y="5320094"/>
            <a:ext cx="453439" cy="4911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C00000"/>
                </a:solidFill>
                <a:latin typeface="Arial Black" panose="020B0A04020102020204" pitchFamily="34" charset="0"/>
                <a:cs typeface="TH Niramit AS" panose="02000506000000020004" pitchFamily="2" charset="-34"/>
              </a:rPr>
              <a:t>*</a:t>
            </a:r>
            <a:endParaRPr lang="th-TH" b="1" dirty="0">
              <a:solidFill>
                <a:srgbClr val="C00000"/>
              </a:solidFill>
              <a:latin typeface="Arial Black" panose="020B0A04020102020204" pitchFamily="34" charset="0"/>
              <a:cs typeface="TH Niramit AS" panose="02000506000000020004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41242" y="4754034"/>
            <a:ext cx="3029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มุมล่างซ้าย  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พิกัด</a:t>
            </a:r>
            <a:r>
              <a:rPr lang="th-TH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(60,40)</a:t>
            </a:r>
            <a:endParaRPr lang="th-TH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283968" y="5059840"/>
            <a:ext cx="2140722" cy="519617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14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2" grpId="0" animBg="1"/>
      <p:bldP spid="13" grpId="0"/>
      <p:bldP spid="18" grpId="0" animBg="1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3052452"/>
            <a:ext cx="2348878" cy="25367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2.3 การคิดเชิงนามธรรม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en-US" sz="36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T Sport Center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5437" y="3795048"/>
            <a:ext cx="3752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3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 หน่วย สีน้ำเงิน</a:t>
            </a:r>
          </a:p>
        </p:txBody>
      </p:sp>
      <p:sp>
        <p:nvSpPr>
          <p:cNvPr id="7" name="Rectangle 6"/>
          <p:cNvSpPr/>
          <p:nvPr/>
        </p:nvSpPr>
        <p:spPr>
          <a:xfrm>
            <a:off x="6732240" y="3933056"/>
            <a:ext cx="1584000" cy="1620000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28575">
            <a:solidFill>
              <a:srgbClr val="C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16963" y="3974522"/>
            <a:ext cx="1799253" cy="384316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6678324" y="3070534"/>
            <a:ext cx="1620000" cy="905562"/>
          </a:xfrm>
          <a:prstGeom prst="triangle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Box 12"/>
          <p:cNvSpPr txBox="1"/>
          <p:nvPr/>
        </p:nvSpPr>
        <p:spPr>
          <a:xfrm>
            <a:off x="2148114" y="2693842"/>
            <a:ext cx="5137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  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ขนาด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30 หน่วย  สีเหลือง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508104" y="2996952"/>
            <a:ext cx="1461551" cy="432048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516216" y="5460486"/>
            <a:ext cx="453439" cy="4873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C00000"/>
                </a:solidFill>
                <a:latin typeface="Arial Black" panose="020B0A04020102020204" pitchFamily="34" charset="0"/>
                <a:cs typeface="TH Niramit AS" panose="02000506000000020004" pitchFamily="2" charset="-34"/>
              </a:rPr>
              <a:t>*</a:t>
            </a:r>
            <a:endParaRPr lang="th-TH" b="1" dirty="0">
              <a:solidFill>
                <a:srgbClr val="C00000"/>
              </a:solidFill>
              <a:latin typeface="Arial Black" panose="020B0A04020102020204" pitchFamily="34" charset="0"/>
              <a:cs typeface="TH Niramit AS" panose="02000506000000020004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90580" y="4964207"/>
            <a:ext cx="2866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มุมล่างซ้าย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พิกัด  (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80,0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endParaRPr lang="th-TH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498795" y="5225817"/>
            <a:ext cx="1925895" cy="420450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35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2" grpId="0" animBg="1"/>
      <p:bldP spid="13" grpId="0"/>
      <p:bldP spid="18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ปัญหาในชีวิตประจำวัน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การเดินทางไปสถานที่ไม่รู้จัก</a:t>
            </a:r>
          </a:p>
          <a:p>
            <a:r>
              <a:rPr lang="th-TH" sz="4000" dirty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การซัก</a:t>
            </a:r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เสื้อผ้าให้สมาชิกทุกคนในครอบครัว</a:t>
            </a:r>
          </a:p>
          <a:p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  <a:sym typeface="Wingdings 2" panose="05020102010507070707" pitchFamily="18" charset="2"/>
              </a:rPr>
              <a:t>การซื้อตั๋วชมภาพยนตร์</a:t>
            </a:r>
          </a:p>
          <a:p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  <a:p>
            <a:pPr marL="0" indent="0">
              <a:buNone/>
            </a:pPr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1717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2.4 การออกแบบอัลกอริทึม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หลัก</a:t>
            </a:r>
          </a:p>
          <a:p>
            <a:pPr marL="0" indent="0">
              <a:buNone/>
            </a:pPr>
            <a:r>
              <a:rPr lang="th-TH" sz="32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3200" b="1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เริ่มต้น</a:t>
            </a:r>
            <a:endParaRPr lang="th-TH" sz="3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วาด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แปลน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มีหลังคา ขนาด 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40 หน่วย ที่ตำแหน่ง (0,0)</a:t>
            </a:r>
          </a:p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วาด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แปลน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ไม่มีหลังคา ขนาด 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20 หน่วย ที่ตำแหน่ง  (50,10) </a:t>
            </a:r>
          </a:p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วาด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แปลน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ไม่มีหลังคา ขนาด 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20 หน่วย ที่ตำแหน่ง  (60,40) </a:t>
            </a:r>
          </a:p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วาด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แปลน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อาคาร มีหลังคา ขนาด 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30 หน่วย ที่ตำแหน่ง (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80,</a:t>
            </a:r>
            <a:r>
              <a:rPr lang="en-US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endParaRPr lang="th-TH" sz="3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จบ</a:t>
            </a:r>
            <a:endParaRPr lang="th-TH" sz="3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 fontAlgn="base">
              <a:buNone/>
            </a:pPr>
            <a:r>
              <a:rPr lang="en-US" sz="32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endParaRPr lang="th-TH" sz="3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1451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2.4 การออกแบบอัลกอริทึม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ขั้นตอนย่อยที่ 1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th-TH" sz="36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วาด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รูปสี่เหลี่ยมจัตุรัสขนาด </a:t>
            </a:r>
            <a:r>
              <a:rPr lang="en-US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</a:p>
          <a:p>
            <a:pPr marL="0" indent="0" fontAlgn="base">
              <a:buNone/>
            </a:pPr>
            <a:r>
              <a:rPr lang="en-US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 ทำ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คำสั่งต่อไปนี้ซ้ำ 4 รอบ</a:t>
            </a:r>
          </a:p>
          <a:p>
            <a:pPr marL="0" indent="0">
              <a:buNone/>
            </a:pP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   1.1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เดินหน้า </a:t>
            </a:r>
            <a:r>
              <a:rPr lang="en-US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</a:p>
          <a:p>
            <a:pPr marL="0" indent="0">
              <a:buNone/>
            </a:pP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   1.2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</a:p>
          <a:p>
            <a:pPr marL="0" indent="0">
              <a:buNone/>
            </a:pP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36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endParaRPr lang="th-TH" sz="36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5841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2.4 การออกแบบอัลกอริทึม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ขั้นตอนย่อยที่ 2</a:t>
            </a:r>
            <a:endParaRPr lang="th-TH" sz="36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วาดรูปสามเหลี่ยมด้านเท่าขนาด </a:t>
            </a:r>
            <a:r>
              <a:rPr lang="en-US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</a:p>
          <a:p>
            <a:pPr marL="0" indent="0" fontAlgn="base">
              <a:buNone/>
            </a:pPr>
            <a:r>
              <a:rPr lang="en-US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 ทำ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คำสั่งต่อไปนี้ซ้ำ </a:t>
            </a: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รอบ</a:t>
            </a:r>
          </a:p>
          <a:p>
            <a:pPr marL="0" indent="0">
              <a:buNone/>
            </a:pP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   1.1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เดินหน้า </a:t>
            </a:r>
            <a:r>
              <a:rPr lang="en-US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</a:p>
          <a:p>
            <a:pPr marL="0" indent="0">
              <a:buNone/>
            </a:pP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    1.2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</a:t>
            </a: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120 </a:t>
            </a:r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องศา</a:t>
            </a:r>
          </a:p>
          <a:p>
            <a:pPr marL="0" indent="0">
              <a:buNone/>
            </a:pP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36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endParaRPr lang="th-TH" sz="36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470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2.4 การออกแบบอัลกอริทึม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80927"/>
            <a:ext cx="4038600" cy="3573997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 ยก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ปากกา</a:t>
            </a:r>
          </a:p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 เคลื่อนที่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ไปยังตำแหน่ง (</a:t>
            </a:r>
            <a:r>
              <a:rPr lang="en-US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x, y)</a:t>
            </a:r>
          </a:p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 วาง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ปากกา</a:t>
            </a:r>
          </a:p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4. กำหนด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ทิศทางไปด้านขวา</a:t>
            </a:r>
          </a:p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5. วาด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รูปสี่เหลี่ยมจัตุรัสขนาด </a:t>
            </a:r>
            <a:r>
              <a:rPr lang="en-US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32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endParaRPr lang="th-TH" sz="3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199" y="2636911"/>
            <a:ext cx="4165775" cy="3718013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6. ถ้า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มีหลังคา</a:t>
            </a:r>
          </a:p>
          <a:p>
            <a:pPr marL="393192" lvl="1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6.1 หัน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ซ้าย 90 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องศา</a:t>
            </a:r>
          </a:p>
          <a:p>
            <a:pPr marL="393192" lvl="1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6.2 เดินหน้า </a:t>
            </a:r>
            <a:r>
              <a:rPr lang="en-US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</a:p>
          <a:p>
            <a:pPr marL="393192" lvl="1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6.3 หัน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ขวา 90 องศา</a:t>
            </a:r>
          </a:p>
          <a:p>
            <a:pPr marL="393192" lvl="1" indent="0" fontAlgn="base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6.4 วาด</a:t>
            </a: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รูปสามเหลี่ยมด้าน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เท่า</a:t>
            </a:r>
            <a:b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 ขนาด </a:t>
            </a:r>
            <a:r>
              <a:rPr lang="en-US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</a:p>
          <a:p>
            <a:endParaRPr lang="th-TH" sz="2800" dirty="0">
              <a:solidFill>
                <a:srgbClr val="FF0000"/>
              </a:solidFill>
            </a:endParaRPr>
          </a:p>
        </p:txBody>
      </p:sp>
      <p:sp>
        <p:nvSpPr>
          <p:cNvPr id="4" name="Snip Diagonal Corner Rectangle 3"/>
          <p:cNvSpPr/>
          <p:nvPr/>
        </p:nvSpPr>
        <p:spPr>
          <a:xfrm rot="1122004">
            <a:off x="6284475" y="479964"/>
            <a:ext cx="2664296" cy="7898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แนวการตอบ</a:t>
            </a:r>
            <a:endParaRPr lang="th-TH" sz="40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847088"/>
            <a:ext cx="8356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ขั้นตอนย่อยที่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วาด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แปลนอาคารขนาด </a:t>
            </a:r>
            <a:r>
              <a:rPr lang="en-US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หน่วยที่ตำแหน่ง (</a:t>
            </a:r>
            <a:r>
              <a:rPr lang="en-US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x, y) 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 (มี/ไม่มี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endParaRPr lang="th-TH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9612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185" y="2924944"/>
            <a:ext cx="5097248" cy="31673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4712" y="935142"/>
            <a:ext cx="3942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rgbClr val="0033CC"/>
                </a:solidFill>
              </a:rPr>
              <a:t>ลองมาดูตัวอย่างอื่นกันบ้าง</a:t>
            </a:r>
            <a:endParaRPr lang="th-TH" sz="3600" b="1" dirty="0">
              <a:solidFill>
                <a:srgbClr val="00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9185" y="2204864"/>
            <a:ext cx="2683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หาราคารวมสินค้าต่อไปนี้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04351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098976" y="2854214"/>
            <a:ext cx="2126324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ยาสระผมกี่บาท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14852" y="2017316"/>
            <a:ext cx="2051229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สบู่กี่บาท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98975" y="3695180"/>
            <a:ext cx="1906372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หนังสือกี่บาท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98976" y="4533215"/>
            <a:ext cx="2110447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แปรงสีฟันกี่บาท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03122" y="2017315"/>
            <a:ext cx="3833425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แก้วกี่บาท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03122" y="2840808"/>
            <a:ext cx="3833425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ไม้บรรทัดกี่บาท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87245" y="3721993"/>
            <a:ext cx="3833425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1 กี่บาท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87245" y="4549588"/>
            <a:ext cx="3833425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2 กี่บาท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485" y="2565542"/>
            <a:ext cx="3412668" cy="2120556"/>
          </a:xfrm>
          <a:prstGeom prst="rect">
            <a:avLst/>
          </a:prstGeom>
        </p:spPr>
      </p:pic>
      <p:sp>
        <p:nvSpPr>
          <p:cNvPr id="24" name="หัวข้อ"/>
          <p:cNvSpPr txBox="1"/>
          <p:nvPr/>
        </p:nvSpPr>
        <p:spPr>
          <a:xfrm>
            <a:off x="1403648" y="625171"/>
            <a:ext cx="6563952" cy="810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pPr algn="ctr"/>
            <a:r>
              <a:rPr lang="th-TH" sz="40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การแบ่งปัญหาใหญ่เป็นปัญหาย่อย</a:t>
            </a:r>
            <a:endParaRPr sz="4000" b="1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540" y="1603866"/>
            <a:ext cx="2656172" cy="5491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th-TH" sz="31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ลองแบ่งเป็นปัญหาย่อย</a:t>
            </a:r>
            <a:endParaRPr lang="th-TH" sz="31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261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17" grpId="0"/>
      <p:bldP spid="18" grpId="0"/>
      <p:bldP spid="20" grpId="0"/>
      <p:bldP spid="21" grpId="0"/>
      <p:bldP spid="22" grpId="0"/>
      <p:bldP spid="2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707283" y="2371976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สบู่กี่บาท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249116" y="1628800"/>
            <a:ext cx="5864904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ลองตอบคำถามของปัญหาย่อยราคารวมสินค้า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53154" y="2393617"/>
            <a:ext cx="5363830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ราคาสบู่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ราคาสบู่ต่อหน่วย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จำนวนสบู่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7283" y="3033598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ยาสระผมกี่บาท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667064" y="2999552"/>
            <a:ext cx="7196202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ราคายาสระผม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ราคายาสระผมต่อหน่วย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จำนวนยาสระผม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20837" y="3631674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หนังสือกี่บาท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667064" y="3681729"/>
            <a:ext cx="620688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ราคาหนังสือ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ราคาหนังสือต่อหน่วย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จำนวนหนังสือ</a:t>
            </a:r>
          </a:p>
        </p:txBody>
      </p:sp>
      <p:sp>
        <p:nvSpPr>
          <p:cNvPr id="3" name="TextBox 2"/>
          <p:cNvSpPr txBox="1"/>
          <p:nvPr/>
        </p:nvSpPr>
        <p:spPr>
          <a:xfrm rot="5400000">
            <a:off x="3488382" y="5498774"/>
            <a:ext cx="359070" cy="5491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3100" dirty="0"/>
              <a:t>…</a:t>
            </a:r>
            <a:endParaRPr lang="th-TH" sz="3100" b="1" dirty="0">
              <a:solidFill>
                <a:srgbClr val="000000"/>
              </a:solidFill>
              <a:sym typeface="Helvetica Neue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837" y="4322191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กี่บาท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622437" y="4382331"/>
            <a:ext cx="6799924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endParaRPr lang="th-TH" sz="2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1925" y="4886231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กี่บาท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533755" y="4886231"/>
            <a:ext cx="6799924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th-TH" sz="2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3" name="หัวข้อ"/>
          <p:cNvSpPr txBox="1"/>
          <p:nvPr/>
        </p:nvSpPr>
        <p:spPr>
          <a:xfrm>
            <a:off x="899592" y="704341"/>
            <a:ext cx="6563952" cy="810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pPr algn="ctr"/>
            <a:r>
              <a:rPr lang="th-TH" sz="4000" b="1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การแบ่งปัญหาใหญ่เป็นปัญหาย่อย</a:t>
            </a:r>
            <a:endParaRPr sz="4000" b="1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399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54" grpId="0"/>
      <p:bldP spid="55" grpId="0"/>
      <p:bldP spid="56" grpId="0"/>
      <p:bldP spid="57" grpId="0"/>
      <p:bldP spid="3" grpId="0"/>
      <p:bldP spid="58" grpId="0"/>
      <p:bldP spid="59" grpId="0"/>
      <p:bldP spid="60" grpId="0"/>
      <p:bldP spid="6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1015767" y="395328"/>
            <a:ext cx="6563952" cy="810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pPr algn="ctr"/>
            <a:r>
              <a:rPr lang="th-TH" sz="40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การพิจารณารูปแบบ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07283" y="1941187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สบู่กี่บาท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46624" y="1158336"/>
            <a:ext cx="5864904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จากคำตอบมีอะไรที่เหมือนกันบ้าง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53154" y="1962828"/>
            <a:ext cx="5363830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ราคาสบู่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ราคาสบู่ต่อหน่วย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จำนวนสบู่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7283" y="2602809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ยาสระผมกี่บาท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667064" y="2581168"/>
            <a:ext cx="7196202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ราคายาสระผม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ราคายาสระผมต่อหน่วย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จำนวนยาสระผม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20837" y="3200885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หนังสือกี่บาท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667064" y="3250940"/>
            <a:ext cx="620688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ราคาหนังสือ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ราคาหนังสือต่อหน่วย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จำนวนหนังสือ</a:t>
            </a:r>
          </a:p>
        </p:txBody>
      </p:sp>
      <p:sp>
        <p:nvSpPr>
          <p:cNvPr id="3" name="TextBox 2"/>
          <p:cNvSpPr txBox="1"/>
          <p:nvPr/>
        </p:nvSpPr>
        <p:spPr>
          <a:xfrm rot="5400000">
            <a:off x="3488382" y="5067985"/>
            <a:ext cx="359070" cy="5491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3100" dirty="0"/>
              <a:t>…</a:t>
            </a:r>
            <a:endParaRPr lang="th-TH" sz="3100" b="1" dirty="0">
              <a:solidFill>
                <a:srgbClr val="000000"/>
              </a:solidFill>
              <a:sym typeface="Helvetica Neue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837" y="3891402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กี่บาท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622437" y="3951542"/>
            <a:ext cx="6799924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endParaRPr lang="th-TH" sz="2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1925" y="4455442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กี่บาท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533755" y="4455442"/>
            <a:ext cx="6799924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th-TH" sz="2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147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9022" y="59496"/>
            <a:ext cx="777668" cy="87419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1244452" y="469139"/>
            <a:ext cx="6563952" cy="92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การพิจารณารูปแบบ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17849" y="6621333"/>
            <a:ext cx="9272541" cy="413966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707283" y="1941187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สบู่กี่บาท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46624" y="1158336"/>
            <a:ext cx="5864904" cy="548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31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จากคำตอบมีอะไรที่เหมือนกันบ้าง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53154" y="1962828"/>
            <a:ext cx="5363830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ราคาสบู่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ราคาสบู่ต่อหน่วย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จำนวนสบู่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7283" y="2602809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ยาสระผมกี่บาท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667064" y="2581168"/>
            <a:ext cx="7196202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ราคายาสระผม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ราคายาสระผมต่อหน่วย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จำนวนยาสระผม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20837" y="3200885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หนังสือกี่บาท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667064" y="3250940"/>
            <a:ext cx="620688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ราคาหนังสือ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ราคาหนังสือต่อหน่วย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จำนวนหนังสือ</a:t>
            </a:r>
          </a:p>
        </p:txBody>
      </p:sp>
      <p:sp>
        <p:nvSpPr>
          <p:cNvPr id="3" name="TextBox 2"/>
          <p:cNvSpPr txBox="1"/>
          <p:nvPr/>
        </p:nvSpPr>
        <p:spPr>
          <a:xfrm rot="5400000">
            <a:off x="3488382" y="5067985"/>
            <a:ext cx="359070" cy="5491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3100" dirty="0"/>
              <a:t>…</a:t>
            </a:r>
            <a:endParaRPr lang="th-TH" sz="3100" b="1" dirty="0">
              <a:solidFill>
                <a:srgbClr val="000000"/>
              </a:solidFill>
              <a:sym typeface="Helvetica Neue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837" y="3891402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กี่บาท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622437" y="3951542"/>
            <a:ext cx="6799924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endParaRPr lang="th-TH" sz="2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1925" y="4455442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กี่บาท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533755" y="4455442"/>
            <a:ext cx="6799924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th-TH" sz="2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Oval 3"/>
          <p:cNvSpPr/>
          <p:nvPr/>
        </p:nvSpPr>
        <p:spPr>
          <a:xfrm>
            <a:off x="2753154" y="1921473"/>
            <a:ext cx="509931" cy="436173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2622436" y="2545735"/>
            <a:ext cx="474966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622436" y="3225478"/>
            <a:ext cx="474966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622436" y="3915554"/>
            <a:ext cx="474966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2539986" y="4451622"/>
            <a:ext cx="402775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40225" y="1892121"/>
            <a:ext cx="456285" cy="44005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350190" y="1934510"/>
            <a:ext cx="484044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4385551" y="1922242"/>
            <a:ext cx="77624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350190" y="2534738"/>
            <a:ext cx="672208" cy="443969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880842" y="3220527"/>
            <a:ext cx="711370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265166" y="3920296"/>
            <a:ext cx="746363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265166" y="4451622"/>
            <a:ext cx="609593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4175277" y="2558283"/>
            <a:ext cx="420550" cy="436173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4526428" y="3915554"/>
            <a:ext cx="369504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3927046" y="3223136"/>
            <a:ext cx="433913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507952" y="4443086"/>
            <a:ext cx="406455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246424" y="2556508"/>
            <a:ext cx="628334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5770508" y="3197064"/>
            <a:ext cx="550845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7219686" y="3887331"/>
            <a:ext cx="628587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128963" y="4433879"/>
            <a:ext cx="599455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505357" y="1936593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3961642" y="2566800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3692178" y="3228133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4360958" y="3958019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4291560" y="4437703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5075366" y="1948710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011461" y="2563356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556648" y="3217037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7011529" y="3924818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6929198" y="4437702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43144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679666" y="332656"/>
            <a:ext cx="6563952" cy="92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การพิจารณารูปแบบ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17849" y="6621333"/>
            <a:ext cx="9272541" cy="413966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707283" y="1941187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สบู่กี่บาท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53154" y="1962828"/>
            <a:ext cx="5363830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ราคาสบู่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ราคาสบู่ต่อหน่วย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จำนวนสบู่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7283" y="2602809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ยาสระผมกี่บาท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667064" y="2581168"/>
            <a:ext cx="7196202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ราคายาสระผม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ราคายาสระผมต่อหน่วย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จำนวนยาสระผม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20837" y="3200885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หนังสือกี่บาท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667064" y="3250940"/>
            <a:ext cx="620688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ราคาหนังสือ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ราคาหนังสือต่อหน่วย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จำนวนหนังสือ</a:t>
            </a:r>
          </a:p>
        </p:txBody>
      </p:sp>
      <p:sp>
        <p:nvSpPr>
          <p:cNvPr id="3" name="TextBox 2"/>
          <p:cNvSpPr txBox="1"/>
          <p:nvPr/>
        </p:nvSpPr>
        <p:spPr>
          <a:xfrm rot="5400000">
            <a:off x="3488382" y="5067985"/>
            <a:ext cx="359070" cy="5491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en-US" sz="3100" dirty="0"/>
              <a:t>…</a:t>
            </a:r>
            <a:endParaRPr lang="th-TH" sz="3100" b="1" dirty="0">
              <a:solidFill>
                <a:srgbClr val="000000"/>
              </a:solidFill>
              <a:sym typeface="Helvetica Neue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0837" y="3891402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กี่บาท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622437" y="3951542"/>
            <a:ext cx="6799924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endParaRPr lang="th-TH" sz="2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1925" y="4455442"/>
            <a:ext cx="2051229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กรรไกรแบบที่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กี่บาท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533755" y="4455442"/>
            <a:ext cx="6799924" cy="4183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2=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ราคากรรไกรแบบที่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ต่อหน่วย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จำนวนกรรไกรแบบที่ </a:t>
            </a:r>
            <a:r>
              <a:rPr lang="en-US" sz="2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endParaRPr lang="th-TH" sz="2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Oval 3"/>
          <p:cNvSpPr/>
          <p:nvPr/>
        </p:nvSpPr>
        <p:spPr>
          <a:xfrm>
            <a:off x="2753154" y="1921473"/>
            <a:ext cx="509931" cy="436173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2622436" y="2545735"/>
            <a:ext cx="474966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2622436" y="3225478"/>
            <a:ext cx="474966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622436" y="3915554"/>
            <a:ext cx="474966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2539986" y="4451622"/>
            <a:ext cx="402775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40225" y="1892121"/>
            <a:ext cx="456285" cy="44005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350190" y="1934510"/>
            <a:ext cx="484044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4385551" y="1922242"/>
            <a:ext cx="77624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350190" y="2534738"/>
            <a:ext cx="672208" cy="443969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880842" y="3220527"/>
            <a:ext cx="711370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265166" y="3920296"/>
            <a:ext cx="746363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265166" y="4451622"/>
            <a:ext cx="609593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4175277" y="2558283"/>
            <a:ext cx="420550" cy="436173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4526428" y="3915554"/>
            <a:ext cx="369504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3927046" y="3223136"/>
            <a:ext cx="433913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507952" y="4443086"/>
            <a:ext cx="406455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246424" y="2556508"/>
            <a:ext cx="628334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5770508" y="3197064"/>
            <a:ext cx="550845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7219686" y="3887331"/>
            <a:ext cx="628587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128963" y="4433879"/>
            <a:ext cx="599455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505357" y="1936593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3961642" y="2566800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3692178" y="3228133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4360958" y="3958019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4291560" y="4437703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5075366" y="1948710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011461" y="2563356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556648" y="3217037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7011529" y="3924818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6929198" y="4437702"/>
            <a:ext cx="234868" cy="426025"/>
          </a:xfrm>
          <a:prstGeom prst="ellipse">
            <a:avLst/>
          </a:prstGeom>
          <a:solidFill>
            <a:srgbClr val="6699FF">
              <a:alpha val="26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hangingPunct="0"/>
            <a:endParaRPr lang="th-TH" sz="1500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461492" y="5550569"/>
            <a:ext cx="5964675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th-TH" sz="25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ราคา.....................</a:t>
            </a:r>
            <a:r>
              <a:rPr lang="en-US" sz="25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= </a:t>
            </a:r>
            <a:r>
              <a:rPr lang="th-TH" sz="25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ราค</a:t>
            </a:r>
            <a:r>
              <a:rPr lang="th-TH" sz="25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า</a:t>
            </a:r>
            <a:r>
              <a:rPr lang="th-TH" sz="25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........... ต่อหน่วย </a:t>
            </a:r>
            <a:r>
              <a:rPr lang="en-US" sz="25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x </a:t>
            </a:r>
            <a:r>
              <a:rPr lang="th-TH" sz="25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จำนวน........</a:t>
            </a:r>
            <a:endParaRPr lang="th-TH" sz="2500" b="1" dirty="0">
              <a:solidFill>
                <a:srgbClr val="7030A0"/>
              </a:solidFill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0852" y="1095368"/>
            <a:ext cx="5463110" cy="5049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algn="ctr" defTabSz="410751" hangingPunct="0"/>
            <a:r>
              <a:rPr lang="th-TH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ลองเขียนสิ่งเหมือนกัน แล้วขีดเส้นใต้ส่วนที่ต่างกัน</a:t>
            </a:r>
          </a:p>
        </p:txBody>
      </p:sp>
    </p:spTree>
    <p:extLst>
      <p:ext uri="{BB962C8B-B14F-4D97-AF65-F5344CB8AC3E}">
        <p14:creationId xmlns:p14="http://schemas.microsoft.com/office/powerpoint/2010/main" val="239378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ลองทำดู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th-TH" sz="4000" dirty="0" smtClean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  <a:p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  <a:p>
            <a:pPr marL="0" indent="0">
              <a:buNone/>
            </a:pPr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007604" y="1916832"/>
            <a:ext cx="7128792" cy="20162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ถ้าผู้เรียนต้องการเดินทางจากบ้านไปสถานที่ที่ไม่รู้จัก </a:t>
            </a:r>
            <a:endParaRPr lang="th-TH" sz="36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จะเดินทางอย่างไร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1007604" y="4365104"/>
            <a:ext cx="2772308" cy="1296144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ระบุปัญหา/</a:t>
            </a:r>
          </a:p>
          <a:p>
            <a:pPr algn="ctr"/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ตั้งคำถาม</a:t>
            </a:r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5364088" y="4365104"/>
            <a:ext cx="2772308" cy="1296144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ค้นหาข้อมูล</a:t>
            </a:r>
          </a:p>
          <a:p>
            <a:pPr algn="ctr"/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เพื่อตอบคำถาม</a:t>
            </a:r>
            <a:endParaRPr lang="th-TH" sz="3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>
            <a:off x="3779912" y="5013176"/>
            <a:ext cx="1584176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4" idx="1"/>
            <a:endCxn id="5" idx="1"/>
          </p:cNvCxnSpPr>
          <p:nvPr/>
        </p:nvCxnSpPr>
        <p:spPr>
          <a:xfrm rot="10800000" flipV="1">
            <a:off x="1007604" y="2924944"/>
            <a:ext cx="12700" cy="2088232"/>
          </a:xfrm>
          <a:prstGeom prst="bentConnector3">
            <a:avLst>
              <a:gd name="adj1" fmla="val 3872724"/>
            </a:avLst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23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506026" y="732202"/>
            <a:ext cx="6563952" cy="92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6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อัลกอริทึมในการรวมราคาสินค้า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17849" y="6621333"/>
            <a:ext cx="9272541" cy="413966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77855" y="1800049"/>
            <a:ext cx="6685559" cy="20197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ขั้นตอนหลัก</a:t>
            </a:r>
          </a:p>
          <a:p>
            <a:pPr algn="l"/>
            <a:r>
              <a:rPr lang="th-TH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รับราคาสินค้า </a:t>
            </a:r>
            <a:r>
              <a:rPr lang="en-US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y </a:t>
            </a:r>
            <a:r>
              <a:rPr lang="th-TH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และ จำนวนสินค้า </a:t>
            </a:r>
            <a:r>
              <a:rPr lang="en-US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y</a:t>
            </a:r>
            <a:endParaRPr lang="th-TH" sz="25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5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  หาราคารวมสินค้า</a:t>
            </a:r>
            <a:r>
              <a:rPr lang="en-US" sz="25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y</a:t>
            </a:r>
            <a:endParaRPr lang="th-TH" sz="2500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ราคารวมสินค้า </a:t>
            </a:r>
            <a:r>
              <a:rPr lang="en-US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= </a:t>
            </a:r>
            <a:r>
              <a:rPr lang="th-TH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ราคารวมสินค้า + ราคารวม </a:t>
            </a:r>
            <a:r>
              <a:rPr lang="en-US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y</a:t>
            </a:r>
            <a:endParaRPr lang="th-TH" sz="25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50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กลับไปทำตั้งแต่ขั้นตอนที่ 1 จนกว่าจะครบตามรายการสินค้า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61961" y="2002027"/>
            <a:ext cx="3965953" cy="80791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sz="25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</a:t>
            </a:r>
            <a:r>
              <a:rPr lang="th-TH" sz="2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หาราคารวมสินค้า</a:t>
            </a:r>
            <a:r>
              <a:rPr lang="en-US" sz="22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y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 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ราคารวมสินค้า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y =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ราคา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y  x </a:t>
            </a:r>
            <a:r>
              <a:rPr lang="th-TH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 </a:t>
            </a:r>
            <a:r>
              <a:rPr lang="en-US" sz="2200" dirty="0">
                <a:latin typeface="TH Niramit AS" panose="02000506000000020004" pitchFamily="2" charset="-34"/>
                <a:cs typeface="TH Niramit AS" panose="02000506000000020004" pitchFamily="2" charset="-34"/>
              </a:rPr>
              <a:t>y</a:t>
            </a:r>
            <a:endParaRPr lang="th-TH" sz="2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844690" y="2210098"/>
            <a:ext cx="2217270" cy="599843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77252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ปัญหาการจัดเรียงหนังสือตามลำดับความสูง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463" y="2060848"/>
            <a:ext cx="4853073" cy="399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3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เรียงหนังสือ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ตามลำดับความสูง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ลองคิดวิธีการจัดเรียง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หนังสือด้วยตนเอง (ให้เวลา.......นาที)</a:t>
            </a: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สุ่มหาผู้โชคดี 2 คน </a:t>
            </a:r>
          </a:p>
          <a:p>
            <a:pPr lvl="1"/>
            <a:r>
              <a:rPr lang="th-TH" sz="3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คนที่ 1 เป็นโปรแกรมเมอร์ป้อนคำสั่งจัดเรียงหนังสือตามวิธีของตนเอง</a:t>
            </a:r>
          </a:p>
          <a:p>
            <a:pPr lvl="1"/>
            <a:r>
              <a:rPr lang="th-TH" sz="3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คนที่ 2 เป็นหุ่นยนต์รับคำสั่งแล้วปฏิบัติตาม</a:t>
            </a:r>
          </a:p>
          <a:p>
            <a:r>
              <a:rPr lang="th-TH" sz="3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ช่วยกันอภิปรายคำสั่งของโปรแกรมเมอร์ ประเด็นตัวอย่าง เช่น</a:t>
            </a:r>
          </a:p>
          <a:p>
            <a:pPr lvl="1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คำสั่งชัดเจน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หรือไม่</a:t>
            </a:r>
          </a:p>
          <a:p>
            <a:pPr lvl="1"/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ปฏิบัติได้จริงหรือไม่</a:t>
            </a:r>
          </a:p>
          <a:p>
            <a:pPr lvl="1"/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มีคำสั่งซ้ำหรือไม่</a:t>
            </a:r>
          </a:p>
          <a:p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5986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3.2 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สอน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น้องจัด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แบ่งกลุ่ม กลุ่ม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ละ 4-5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คน</a:t>
            </a:r>
          </a:p>
          <a:p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ศึกษาตัวอย่างที่ 1.6 แล้วร่วมกันอภิปรายว่าแตกต่าง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จาก</a:t>
            </a:r>
            <a:b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วิธีการที่คิด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ไปก่อนหน้านี้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หรือไม่ อย่างไร</a:t>
            </a:r>
          </a:p>
          <a:p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ระดม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สมองหาวิธีจัดเรียง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ที่แตกต่าง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จากตัวอย่าง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ตอบลงในใบกิจกรรมที่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3.2</a:t>
            </a:r>
          </a:p>
          <a:p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แสดงบทบาท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สมมติตามอัล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กอรึทึมสอนน้องจัดหนังสือ </a:t>
            </a:r>
          </a:p>
        </p:txBody>
      </p:sp>
    </p:spTree>
    <p:extLst>
      <p:ext uri="{BB962C8B-B14F-4D97-AF65-F5344CB8AC3E}">
        <p14:creationId xmlns:p14="http://schemas.microsoft.com/office/powerpoint/2010/main" val="138013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5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ตัวอย่างที่ </a:t>
            </a: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1.6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สอนน้องจัดหนังสือ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b="1" dirty="0" smtClean="0">
                <a:solidFill>
                  <a:schemeClr val="accent3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การแตกปัญหาใหญ่เป็นปัญหาย่อย</a:t>
            </a:r>
          </a:p>
          <a:p>
            <a:pPr marL="0" indent="0">
              <a:buNone/>
            </a:pP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1 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หนังสือเล่มใดควรจัดไว้เป็นลำดับแรก</a:t>
            </a:r>
          </a:p>
          <a:p>
            <a:pPr marL="0" indent="0">
              <a:buNone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 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ในกองที่เหลือ หนังสือ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เล่มใดควรจัดไว้เป็น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ลำดับ 2</a:t>
            </a:r>
          </a:p>
          <a:p>
            <a:pPr marL="0" indent="0">
              <a:buNone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3 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ใน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กองที่เหลือ หนังสือเล่มใดควรจัดไว้เป็นลำดับ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</a:p>
          <a:p>
            <a:pPr marL="0" indent="0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.</a:t>
            </a:r>
          </a:p>
          <a:p>
            <a:pPr marL="0" indent="0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.</a:t>
            </a: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6751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5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ตัวอย่างที่ </a:t>
            </a: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1.6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สอนน้องจัดหนังสือ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b="1" dirty="0" smtClean="0">
                <a:solidFill>
                  <a:schemeClr val="accent3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การพิจารณารูปแบบ</a:t>
            </a:r>
          </a:p>
          <a:p>
            <a:pPr marL="0" indent="0">
              <a:buNone/>
            </a:pP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1 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หนังสือเล่มใดควรจัดไว้เป็นลำดับแรก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คำตอบ  หนังสือที่มีความสูงมากที่สุด</a:t>
            </a:r>
          </a:p>
          <a:p>
            <a:pPr marL="0" indent="0">
              <a:buNone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 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ในกองที่เหลือ หนังสือ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เล่มใดควรจัดไว้เป็น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ลำดับ 2</a:t>
            </a:r>
          </a:p>
          <a:p>
            <a:pPr marL="0" indent="0">
              <a:buNone/>
            </a:pP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คำตอบ  หนังสือที่มีความสูงมาก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ที่สุดในกองที่เหลือ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ปัญหาย่อยที่ </a:t>
            </a: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3 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ใน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กองที่เหลือ หนังสือเล่มใดควรจัดไว้เป็นลำดับ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</a:p>
          <a:p>
            <a:pPr marL="0" indent="0">
              <a:buNone/>
            </a:pP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คำตอบ  หนังสือที่มีความสูงมาก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ที่สุดในกองที่เหลือ</a:t>
            </a: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0119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5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ตัวอย่างที่ </a:t>
            </a: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1.6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สอนน้องจัดหนังสือ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b="1" dirty="0" smtClean="0">
                <a:solidFill>
                  <a:schemeClr val="accent3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การพิจารณารูปแบบ (ต่อ)</a:t>
            </a:r>
          </a:p>
          <a:p>
            <a:pPr marL="0" indent="0">
              <a:buNone/>
            </a:pPr>
            <a:endParaRPr lang="th-TH" sz="32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ปัญหาย่อย  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ในกองหนังสือที่มีอยู่ </a:t>
            </a:r>
            <a:b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           หนังสือ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เล่มใดควรจัดไว้เป็น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ลำดับถัดไป</a:t>
            </a:r>
          </a:p>
          <a:p>
            <a:pPr marL="0" indent="0">
              <a:buNone/>
            </a:pPr>
            <a:r>
              <a:rPr lang="th-TH" sz="32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คำตอบ  หนังสือที่มีความสูงมาก</a:t>
            </a:r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ที่สุดในกองที่เหลือ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472480" y="2708920"/>
            <a:ext cx="1738536" cy="648072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สรุป</a:t>
            </a:r>
            <a:endParaRPr lang="th-TH" sz="3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2855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5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ตัวอย่างที่ </a:t>
            </a: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1.6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สอนน้องจัดหนังสือ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b="1" dirty="0" smtClean="0">
                <a:solidFill>
                  <a:schemeClr val="accent3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การคิดเชิงนามธรรม</a:t>
            </a:r>
          </a:p>
          <a:p>
            <a:pPr marL="0" indent="0">
              <a:buNone/>
            </a:pPr>
            <a:r>
              <a:rPr lang="th-TH" sz="32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ปัญหาการจัดเรียงหนังสือ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26112" y="2564904"/>
            <a:ext cx="1737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ตามความสูง</a:t>
            </a:r>
            <a:endParaRPr lang="th-TH" sz="3200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868144" y="1935480"/>
            <a:ext cx="1512168" cy="6294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สีปก</a:t>
            </a:r>
            <a:endParaRPr lang="th-TH" sz="36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269360" y="3097512"/>
            <a:ext cx="1831032" cy="6915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ชื่อหนังสือ</a:t>
            </a:r>
            <a:endParaRPr lang="th-TH" sz="36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19796" y="4365292"/>
            <a:ext cx="1831032" cy="6915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ความสูง</a:t>
            </a:r>
            <a:endParaRPr lang="th-TH" sz="36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657800" y="5545503"/>
            <a:ext cx="2010544" cy="62424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ความหนา</a:t>
            </a:r>
            <a:endParaRPr lang="th-TH" sz="3600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Multiply 12"/>
          <p:cNvSpPr/>
          <p:nvPr/>
        </p:nvSpPr>
        <p:spPr>
          <a:xfrm>
            <a:off x="6060609" y="1560172"/>
            <a:ext cx="1057300" cy="1380039"/>
          </a:xfrm>
          <a:prstGeom prst="mathMultiply">
            <a:avLst/>
          </a:prstGeom>
          <a:solidFill>
            <a:srgbClr val="FF6699"/>
          </a:solidFill>
          <a:ln>
            <a:solidFill>
              <a:srgbClr val="FA0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Multiply 13"/>
          <p:cNvSpPr/>
          <p:nvPr/>
        </p:nvSpPr>
        <p:spPr>
          <a:xfrm>
            <a:off x="6083259" y="5217313"/>
            <a:ext cx="1057300" cy="1380039"/>
          </a:xfrm>
          <a:prstGeom prst="mathMultiply">
            <a:avLst/>
          </a:prstGeom>
          <a:solidFill>
            <a:srgbClr val="FF6699"/>
          </a:solidFill>
          <a:ln>
            <a:solidFill>
              <a:srgbClr val="FA0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Multiply 14"/>
          <p:cNvSpPr/>
          <p:nvPr/>
        </p:nvSpPr>
        <p:spPr>
          <a:xfrm>
            <a:off x="6531501" y="2760724"/>
            <a:ext cx="1057300" cy="1380039"/>
          </a:xfrm>
          <a:prstGeom prst="mathMultiply">
            <a:avLst/>
          </a:prstGeom>
          <a:solidFill>
            <a:srgbClr val="FF6699"/>
          </a:solidFill>
          <a:ln>
            <a:solidFill>
              <a:srgbClr val="FA04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9" name="Straight Arrow Connector 18"/>
          <p:cNvCxnSpPr>
            <a:stCxn id="10" idx="1"/>
          </p:cNvCxnSpPr>
          <p:nvPr/>
        </p:nvCxnSpPr>
        <p:spPr>
          <a:xfrm flipH="1">
            <a:off x="2905205" y="4711056"/>
            <a:ext cx="3514591" cy="0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368" y="3292886"/>
            <a:ext cx="1763657" cy="27780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18"/>
          <a:stretch/>
        </p:blipFill>
        <p:spPr>
          <a:xfrm>
            <a:off x="1106367" y="5128954"/>
            <a:ext cx="1763657" cy="93015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76729" y="4438853"/>
            <a:ext cx="1622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8   6  7  9</a:t>
            </a:r>
            <a:endParaRPr lang="th-TH" sz="3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02250" y="4140763"/>
            <a:ext cx="1840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A044A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abstraction</a:t>
            </a:r>
            <a:endParaRPr lang="th-TH" sz="3600" b="1" dirty="0">
              <a:solidFill>
                <a:srgbClr val="FA044A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5192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24" grpId="0"/>
      <p:bldP spid="2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5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ตัวอย่างที่ </a:t>
            </a: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1.6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สอนน้องจัดหนังสือ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b="1" dirty="0" smtClean="0">
                <a:solidFill>
                  <a:schemeClr val="accent3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อัลกอริทึมสำหรับสอนน้องจัดหนังสือ (ในหนังสือเรียน)</a:t>
            </a:r>
          </a:p>
          <a:p>
            <a:pPr marL="0" indent="0">
              <a:buNone/>
            </a:pP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ขั้นตอนหลัก </a:t>
            </a:r>
            <a:endParaRPr lang="th-TH" sz="32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r>
              <a:rPr lang="th-TH" sz="28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ทำขั้นตอนต่อไปนี้ซํ้าจนกระทั่งไม่มีหนังสือเหลืออยู่ในกอง</a:t>
            </a:r>
          </a:p>
          <a:p>
            <a:pPr marL="0" indent="0">
              <a:buNone/>
            </a:pP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1.1 </a:t>
            </a: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เลือกหนังสือที่มีความสูงมากที่สุดในกอง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1.2 นำหนังสือที่เลือกจากขั้นตอน 1.1 จัดเรียงไว้บนโต๊ะ 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   โดย</a:t>
            </a: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วางไว้ถัดจาก</a:t>
            </a:r>
            <a:r>
              <a:rPr lang="th-TH" sz="28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แถวหนังสือที่จัดไว้แล้วก่อนหน้านี้ 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    ถ้ายังไม่มีหนังสือในแถวให้วางหนังสือเล่มนี้ไว้เป็นเล่มแรก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r>
              <a:rPr lang="th-TH" sz="28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จบถ้ายังไม่มีหนังสือในแถวให้วางหนังสือเล่มนี้ไว้เป็นเล่มแรก</a:t>
            </a:r>
            <a:endParaRPr lang="th-TH" sz="2800" b="1" dirty="0" smtClean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indent="0">
              <a:buNone/>
            </a:pPr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4208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ตัวอย่างการจัดเรียง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587" y="2564904"/>
            <a:ext cx="2845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66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กองหนังสือที่เหลืออยู่</a:t>
            </a:r>
            <a:endParaRPr lang="th-TH" sz="3200" b="1" dirty="0">
              <a:solidFill>
                <a:srgbClr val="0066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721729" y="3287075"/>
            <a:ext cx="62613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47864" y="2994687"/>
            <a:ext cx="846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สูงสุด</a:t>
            </a:r>
            <a:endParaRPr lang="th-TH" sz="3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00778" y="3501008"/>
            <a:ext cx="2757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0066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หนังสือที่จัดเรียงแล้ว</a:t>
            </a:r>
            <a:endParaRPr lang="th-TH" sz="3200" b="1" dirty="0">
              <a:solidFill>
                <a:srgbClr val="0066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6696" y="1088208"/>
            <a:ext cx="1479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tx2">
                    <a:lumMod val="7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อัลกอริทึม</a:t>
            </a:r>
            <a:endParaRPr lang="th-TH" sz="3200" b="1" dirty="0">
              <a:solidFill>
                <a:schemeClr val="tx2">
                  <a:lumMod val="7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00778" y="1566323"/>
            <a:ext cx="45255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1.1 เลือกหนังสือที่มีความสูงมากที่สุดในกอง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r="69172"/>
          <a:stretch/>
        </p:blipFill>
        <p:spPr>
          <a:xfrm rot="16200000">
            <a:off x="1322553" y="3174177"/>
            <a:ext cx="443980" cy="22645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70000"/>
          <a:stretch/>
        </p:blipFill>
        <p:spPr>
          <a:xfrm rot="16200000">
            <a:off x="1328519" y="2186932"/>
            <a:ext cx="432048" cy="226452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/>
          <a:srcRect l="32528" r="44944"/>
          <a:stretch/>
        </p:blipFill>
        <p:spPr>
          <a:xfrm rot="16200000">
            <a:off x="1382332" y="2782597"/>
            <a:ext cx="324422" cy="22645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55955" r="30000"/>
          <a:stretch/>
        </p:blipFill>
        <p:spPr>
          <a:xfrm rot="16200000">
            <a:off x="1443412" y="2511876"/>
            <a:ext cx="202263" cy="226452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582763" y="155679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1.2 นำหนังสือที่เลือกจากขั้นตอน 1.1 จัดเรียงไว้บนโต๊ะ </a:t>
            </a:r>
            <a:endParaRPr lang="th-TH" dirty="0"/>
          </a:p>
        </p:txBody>
      </p:sp>
      <p:sp>
        <p:nvSpPr>
          <p:cNvPr id="3" name="Rectangle 2"/>
          <p:cNvSpPr/>
          <p:nvPr/>
        </p:nvSpPr>
        <p:spPr>
          <a:xfrm>
            <a:off x="4548981" y="243891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ถ้ายังไม่มีหนังสือในแถวให้วางหนังสือเล่มนี้ไว้เป็นเล่มแรก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4541436" y="2438913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โดยวางไว้ถัดจากแถวหนังสือที่จัดไว้</a:t>
            </a:r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แล้ว</a:t>
            </a:r>
          </a:p>
          <a:p>
            <a:r>
              <a:rPr lang="th-TH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ก่อน</a:t>
            </a:r>
            <a:r>
              <a:rPr lang="th-TH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หน้านี้ 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H="1">
            <a:off x="2739118" y="3649380"/>
            <a:ext cx="62613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365253" y="3356992"/>
            <a:ext cx="846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สูงสุด</a:t>
            </a:r>
            <a:endParaRPr lang="th-TH" sz="32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8546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-3.61111E-6 -0.12408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20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0.18907 2.22222E-6 C 0.27379 2.22222E-6 0.3783 0.07662 0.3783 0.13912 L 0.3783 0.27847 " pathEditMode="relative" rAng="0" ptsTypes="AAAA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6" y="1391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-8.33333E-7 0.1465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1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33333E-6 L 3.61111E-6 0.1467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0.00035 -0.3275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638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0.20886 2.22222E-6 C 0.30243 2.22222E-6 0.41771 0.0368 0.41771 0.0669 L 0.41771 0.13472 " pathEditMode="relative" rAng="0" ptsTypes="AAAA">
                                      <p:cBhvr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85" y="673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8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0.2283 0 C 0.33091 0 0.45695 0.06366 0.45695 0.11551 L 0.45695 0.23125 " pathEditMode="relative" rAng="0" ptsTypes="AAAA">
                                      <p:cBhvr>
                                        <p:cTn id="9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47" y="11551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-5.55556E-7 0.04259 " pathEditMode="relative" rAng="0" ptsTypes="AA">
                                      <p:cBhvr>
                                        <p:cTn id="108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3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7407E-6 L -0.00365 0.04259 " pathEditMode="relative" rAng="0" ptsTypes="AA">
                                      <p:cBhvr>
                                        <p:cTn id="110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13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33333E-6 L 0.24427 -3.33333E-6 C 0.35365 -3.33333E-6 0.48855 0.05255 0.48855 0.09561 L 0.48855 0.19167 " pathEditMode="relative" rAng="0" ptsTypes="AAAA">
                                      <p:cBhvr>
                                        <p:cTn id="1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27" y="9583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1" grpId="2"/>
      <p:bldP spid="11" grpId="3"/>
      <p:bldP spid="11" grpId="4"/>
      <p:bldP spid="14" grpId="0"/>
      <p:bldP spid="15" grpId="0"/>
      <p:bldP spid="15" grpId="1"/>
      <p:bldP spid="15" grpId="2"/>
      <p:bldP spid="15" grpId="3"/>
      <p:bldP spid="15" grpId="4"/>
      <p:bldP spid="15" grpId="5"/>
      <p:bldP spid="15" grpId="6"/>
      <p:bldP spid="15" grpId="7"/>
      <p:bldP spid="20" grpId="0"/>
      <p:bldP spid="20" grpId="1"/>
      <p:bldP spid="20" grpId="2"/>
      <p:bldP spid="20" grpId="3"/>
      <p:bldP spid="20" grpId="4"/>
      <p:bldP spid="20" grpId="5"/>
      <p:bldP spid="20" grpId="6"/>
      <p:bldP spid="3" grpId="0"/>
      <p:bldP spid="3" grpId="1"/>
      <p:bldP spid="4" grpId="0"/>
      <p:bldP spid="4" grpId="1"/>
      <p:bldP spid="4" grpId="2"/>
      <p:bldP spid="4" grpId="3"/>
      <p:bldP spid="4" grpId="4"/>
      <p:bldP spid="75" grpId="0"/>
      <p:bldP spid="75" grpId="1"/>
      <p:bldP spid="75" grpId="2"/>
      <p:bldP spid="75" grpId="3"/>
      <p:bldP spid="75" grpId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คำถามย่อยและคำตอบ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th-TH" sz="4000" dirty="0" smtClean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  <a:p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  <a:p>
            <a:pPr marL="0" indent="0">
              <a:buNone/>
            </a:pPr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331640" y="2178184"/>
            <a:ext cx="6804756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เดินทางจากบ้านไปสถานที่ที่ไม่รู้จัก 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83568" y="3007358"/>
            <a:ext cx="3276364" cy="3317241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h-TH" sz="3200" dirty="0" smtClean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1.ต้องการ</a:t>
            </a:r>
            <a:r>
              <a:rPr lang="th-TH" sz="3200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ไปสถานที่</a:t>
            </a:r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ใด</a:t>
            </a:r>
          </a:p>
          <a:p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2.เดินทาง</a:t>
            </a:r>
            <a:r>
              <a:rPr lang="th-TH" sz="3200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โดยวิธีการ</a:t>
            </a:r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ใด</a:t>
            </a:r>
          </a:p>
          <a:p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3.ระหว่าง</a:t>
            </a:r>
            <a:r>
              <a:rPr lang="th-TH" sz="3200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ทางมี</a:t>
            </a:r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อะไรบ้าง</a:t>
            </a:r>
          </a:p>
          <a:p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4.</a:t>
            </a:r>
            <a:r>
              <a:rPr lang="th-TH" dirty="0"/>
              <a:t> </a:t>
            </a:r>
            <a:r>
              <a:rPr lang="th-TH" sz="3200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สถานที่</a:t>
            </a:r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นั้น</a:t>
            </a:r>
            <a:b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มี</a:t>
            </a:r>
            <a:r>
              <a:rPr lang="th-TH" sz="3200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ลักษณะอย่างไร</a:t>
            </a:r>
            <a:endParaRPr lang="th-TH" sz="3200" dirty="0" smtClean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endParaRPr lang="th-TH" sz="3200" dirty="0" smtClean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6" name="Rounded Rectangle 15"/>
          <p:cNvSpPr/>
          <p:nvPr/>
        </p:nvSpPr>
        <p:spPr>
          <a:xfrm rot="20643383">
            <a:off x="413537" y="1890734"/>
            <a:ext cx="183620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dirty="0" smtClean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</a:t>
            </a:r>
            <a:endParaRPr lang="th-TH" sz="3200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7" name="Pentagon 16"/>
          <p:cNvSpPr/>
          <p:nvPr/>
        </p:nvSpPr>
        <p:spPr>
          <a:xfrm rot="10800000" flipV="1">
            <a:off x="2874582" y="5971905"/>
            <a:ext cx="1172816" cy="424995"/>
          </a:xfrm>
          <a:prstGeom prst="homePlate">
            <a:avLst/>
          </a:prstGeom>
          <a:solidFill>
            <a:srgbClr val="FA044A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bg2">
                    <a:lumMod val="1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คำถาม</a:t>
            </a:r>
            <a:endParaRPr lang="th-TH" dirty="0">
              <a:solidFill>
                <a:schemeClr val="bg2">
                  <a:lumMod val="1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932040" y="2970857"/>
            <a:ext cx="3981128" cy="106971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หอสมุดประจำจังหวัด</a:t>
            </a:r>
          </a:p>
        </p:txBody>
      </p:sp>
      <p:sp>
        <p:nvSpPr>
          <p:cNvPr id="19" name="Oval 18"/>
          <p:cNvSpPr/>
          <p:nvPr/>
        </p:nvSpPr>
        <p:spPr>
          <a:xfrm>
            <a:off x="6599637" y="4094626"/>
            <a:ext cx="2313531" cy="106971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จักรยาน</a:t>
            </a:r>
            <a:endParaRPr lang="th-TH" sz="3200" dirty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460735" y="5254885"/>
            <a:ext cx="2313531" cy="106971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ตลาด  วัดร้านขนม</a:t>
            </a:r>
            <a:endParaRPr lang="th-TH" sz="3200" dirty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460990" y="3451833"/>
            <a:ext cx="1383584" cy="886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4059738" y="5164340"/>
            <a:ext cx="2313531" cy="137896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ตึก 2 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ชั้น</a:t>
            </a:r>
          </a:p>
          <a:p>
            <a:pPr algn="ctr"/>
            <a:r>
              <a:rPr lang="th-TH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</a:t>
            </a:r>
            <a:r>
              <a:rPr lang="th-TH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หลังคา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ทรงไทย</a:t>
            </a:r>
            <a:endParaRPr lang="th-TH" sz="3200" dirty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28" name="Straight Arrow Connector 27"/>
          <p:cNvCxnSpPr>
            <a:endCxn id="19" idx="2"/>
          </p:cNvCxnSpPr>
          <p:nvPr/>
        </p:nvCxnSpPr>
        <p:spPr>
          <a:xfrm>
            <a:off x="3503521" y="3968531"/>
            <a:ext cx="3096116" cy="660952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671455" y="4461164"/>
            <a:ext cx="3180572" cy="884278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257854" y="5343229"/>
            <a:ext cx="928446" cy="183315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37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  <p:bldP spid="18" grpId="0" animBg="1"/>
      <p:bldP spid="19" grpId="0" uiExpand="1" animBg="1"/>
      <p:bldP spid="20" grpId="0" uiExpand="1" animBg="1"/>
      <p:bldP spid="2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หัวข้อ"/>
          <p:cNvSpPr txBox="1"/>
          <p:nvPr/>
        </p:nvSpPr>
        <p:spPr>
          <a:xfrm>
            <a:off x="2019184" y="-350933"/>
            <a:ext cx="6563952" cy="15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endParaRPr lang="th-TH" dirty="0"/>
          </a:p>
        </p:txBody>
      </p:sp>
      <p:sp>
        <p:nvSpPr>
          <p:cNvPr id="18" name="TextBox 17"/>
          <p:cNvSpPr txBox="1"/>
          <p:nvPr/>
        </p:nvSpPr>
        <p:spPr>
          <a:xfrm>
            <a:off x="1752308" y="2534390"/>
            <a:ext cx="6470909" cy="9377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l"/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ตัวอย่างอัลกอริทึมสำหรับการเรียงลำดับแบบอื่น</a:t>
            </a:r>
            <a:r>
              <a:rPr lang="en-US" dirty="0">
                <a:latin typeface="TH Niramit AS" panose="02000506000000020004" pitchFamily="2" charset="-34"/>
                <a:cs typeface="TH Niramit AS" panose="02000506000000020004" pitchFamily="2" charset="-34"/>
                <a:hlinkClick r:id="rId2"/>
              </a:rPr>
              <a:t>https://www.toptal.com/developers/sorting-algorithms</a:t>
            </a:r>
            <a:r>
              <a:rPr lang="en-US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1036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9552" y="3068960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อัลกอริทึมสอนน้องจัดหนังสือ</a:t>
            </a:r>
            <a:endParaRPr lang="th-TH" sz="5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51592" y="1504335"/>
            <a:ext cx="632096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นำเสนอบทบาทสมมติ</a:t>
            </a:r>
            <a:endParaRPr lang="en-US" sz="7200" b="1" cap="none" spc="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3911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คำถามและคำตอบ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th-TH" sz="4000" dirty="0" smtClean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  <a:p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  <a:p>
            <a:pPr marL="0" indent="0">
              <a:buNone/>
            </a:pPr>
            <a:endParaRPr lang="th-TH" sz="4000" dirty="0">
              <a:latin typeface="TH Niramit AS" panose="02000506000000020004" pitchFamily="2" charset="-34"/>
              <a:cs typeface="TH Niramit AS" panose="02000506000000020004" pitchFamily="2" charset="-34"/>
              <a:sym typeface="Wingdings 2" panose="05020102010507070707" pitchFamily="18" charset="2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331640" y="2178184"/>
            <a:ext cx="6804756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เดินทางจากบ้านไปสถานที่ที่ไม่รู้จัก </a:t>
            </a:r>
            <a:endParaRPr lang="th-TH" sz="32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655362" y="3084531"/>
            <a:ext cx="3276364" cy="1304331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h-TH" sz="3200" dirty="0" smtClean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5. </a:t>
            </a:r>
            <a:r>
              <a:rPr lang="th-TH" sz="3200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เส้นทางเป็น</a:t>
            </a:r>
            <a:r>
              <a:rPr lang="th-TH" sz="3200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อย่างไร</a:t>
            </a:r>
          </a:p>
          <a:p>
            <a:endParaRPr lang="th-TH" sz="3200" dirty="0" smtClean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endParaRPr lang="th-TH" sz="32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6" name="Rounded Rectangle 15"/>
          <p:cNvSpPr/>
          <p:nvPr/>
        </p:nvSpPr>
        <p:spPr>
          <a:xfrm rot="20643383">
            <a:off x="413537" y="1890734"/>
            <a:ext cx="183620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dirty="0" smtClean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</a:t>
            </a:r>
            <a:endParaRPr lang="th-TH" sz="3200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7" name="Pentagon 16"/>
          <p:cNvSpPr/>
          <p:nvPr/>
        </p:nvSpPr>
        <p:spPr>
          <a:xfrm rot="10800000" flipH="1" flipV="1">
            <a:off x="457200" y="3963867"/>
            <a:ext cx="1202990" cy="424995"/>
          </a:xfrm>
          <a:prstGeom prst="homePlate">
            <a:avLst/>
          </a:prstGeom>
          <a:solidFill>
            <a:srgbClr val="FA044A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bg2">
                    <a:lumMod val="1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คำถาม</a:t>
            </a:r>
            <a:endParaRPr lang="th-TH" dirty="0">
              <a:solidFill>
                <a:schemeClr val="bg2">
                  <a:lumMod val="1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Notched Right Arrow 6"/>
          <p:cNvSpPr/>
          <p:nvPr/>
        </p:nvSpPr>
        <p:spPr>
          <a:xfrm>
            <a:off x="3419914" y="2956938"/>
            <a:ext cx="3404376" cy="1080120"/>
          </a:xfrm>
          <a:prstGeom prst="notch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1.ปั่น</a:t>
            </a:r>
            <a:r>
              <a:rPr lang="th-TH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จักรยานไปทางตลาด</a:t>
            </a:r>
          </a:p>
        </p:txBody>
      </p:sp>
      <p:sp>
        <p:nvSpPr>
          <p:cNvPr id="21" name="Notched Right Arrow 20"/>
          <p:cNvSpPr/>
          <p:nvPr/>
        </p:nvSpPr>
        <p:spPr>
          <a:xfrm>
            <a:off x="4397206" y="3892998"/>
            <a:ext cx="4186808" cy="1080120"/>
          </a:xfrm>
          <a:prstGeom prst="notch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2.ผ่านตลาดเลี้ยวขวาที่แยกไฟแดง</a:t>
            </a:r>
            <a:endParaRPr lang="th-TH" dirty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" name="Notched Right Arrow 22"/>
          <p:cNvSpPr/>
          <p:nvPr/>
        </p:nvSpPr>
        <p:spPr>
          <a:xfrm flipH="1">
            <a:off x="4774333" y="4844795"/>
            <a:ext cx="4099913" cy="1080120"/>
          </a:xfrm>
          <a:prstGeom prst="notch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3.ตรงไป 500 เมตร แล้วเลี้ยวซ้าย</a:t>
            </a:r>
            <a:endParaRPr lang="th-TH" dirty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4" name="Notched Right Arrow 23"/>
          <p:cNvSpPr/>
          <p:nvPr/>
        </p:nvSpPr>
        <p:spPr>
          <a:xfrm flipH="1">
            <a:off x="1377510" y="5180319"/>
            <a:ext cx="3356508" cy="1080120"/>
          </a:xfrm>
          <a:prstGeom prst="notch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4.แล้วตรงไปอีก </a:t>
            </a:r>
            <a:r>
              <a:rPr lang="th-TH" dirty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</a:t>
            </a:r>
            <a:r>
              <a:rPr lang="th-TH" dirty="0" smtClean="0">
                <a:solidFill>
                  <a:schemeClr val="tx2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00 เมตร</a:t>
            </a:r>
            <a:endParaRPr lang="th-TH" dirty="0">
              <a:solidFill>
                <a:schemeClr val="tx2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457200" y="5201134"/>
            <a:ext cx="820293" cy="715942"/>
          </a:xfrm>
          <a:prstGeom prst="star5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641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23" grpId="0" animBg="1"/>
      <p:bldP spid="24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ช่วยกันคิดคำถามย่อย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แบ่งเป็น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กลุ่ม กลุ่มละ 4 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คน</a:t>
            </a:r>
          </a:p>
          <a:p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รับบัตรช่วยกันคิดคำถาม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ย่อย</a:t>
            </a:r>
          </a:p>
          <a:p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กำหนดสถานการณ์เอง หรือ</a:t>
            </a:r>
          </a:p>
          <a:p>
            <a:pPr marL="0" indent="0">
              <a:buNone/>
            </a:pP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   เลือกสถานการณ์ที่เตรียม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ให้</a:t>
            </a: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วิเคราะห์แล้ว</a:t>
            </a:r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ตั้งคำถาม</a:t>
            </a: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ย่อย</a:t>
            </a:r>
          </a:p>
          <a:p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ตอบคำถามย่อย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4860032" y="1700808"/>
            <a:ext cx="3960440" cy="4392488"/>
          </a:xfrm>
          <a:prstGeom prst="flowChartProcess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b="1" dirty="0" smtClean="0">
                <a:solidFill>
                  <a:srgbClr val="0066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บัตรช่วยกันคิดคำถามย่อย</a:t>
            </a:r>
          </a:p>
          <a:p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สถานการณ์</a:t>
            </a:r>
            <a:r>
              <a:rPr lang="th-TH" sz="3200" b="1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200" b="1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200" dirty="0" smtClean="0">
                <a:solidFill>
                  <a:schemeClr val="bg1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------------------------</a:t>
            </a:r>
            <a:endParaRPr lang="th-TH" dirty="0" smtClean="0"/>
          </a:p>
          <a:p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คำถามย่อย</a:t>
            </a:r>
            <a:b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dirty="0" smtClean="0">
                <a:solidFill>
                  <a:schemeClr val="bg1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---------------------</a:t>
            </a:r>
          </a:p>
          <a:p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คำตอบ</a:t>
            </a:r>
            <a:r>
              <a:rPr lang="th-TH" b="1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b="1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dirty="0" smtClean="0">
                <a:solidFill>
                  <a:schemeClr val="bg1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------------------------</a:t>
            </a:r>
            <a:endParaRPr lang="th-TH" dirty="0" smtClean="0"/>
          </a:p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8065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ตัวอย่างสถานการณ์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ซื้อเมาส์</a:t>
            </a:r>
          </a:p>
          <a:p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ทำ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การบ้านอย่างไรให้สำเร็จ</a:t>
            </a:r>
          </a:p>
          <a:p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สอน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น้องบวกเลข 2 หลัก</a:t>
            </a:r>
          </a:p>
          <a:p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มีเงิน 100 ต้องการซื้อส้ม 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และ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ฝรั่งจะได้กี่กิโลกรัม </a:t>
            </a:r>
          </a:p>
          <a:p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ทำข้าวผัด</a:t>
            </a:r>
          </a:p>
          <a:p>
            <a:endParaRPr lang="th-TH" sz="3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fontAlgn="base"/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อ่าน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หนังสือให้จบ 1 บท</a:t>
            </a:r>
          </a:p>
          <a:p>
            <a:pPr fontAlgn="base"/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เล่น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เกม </a:t>
            </a:r>
            <a:r>
              <a:rPr lang="en-US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OX 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ให้เป็นผู้ชนะ</a:t>
            </a:r>
          </a:p>
          <a:p>
            <a:pPr fontAlgn="base"/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ซัก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ผ้าให้สะอาด</a:t>
            </a:r>
          </a:p>
          <a:p>
            <a:pPr fontAlgn="base"/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ใช้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เงินให้ประหยัด</a:t>
            </a:r>
          </a:p>
          <a:p>
            <a:pPr fontAlgn="base"/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ซื้อ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สินค้าให้คุ้มค่า</a:t>
            </a:r>
          </a:p>
          <a:p>
            <a:endParaRPr lang="th-TH" sz="3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7876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2109539340"/>
              </p:ext>
            </p:extLst>
          </p:nvPr>
        </p:nvGraphicFramePr>
        <p:xfrm>
          <a:off x="395536" y="1268760"/>
          <a:ext cx="8424936" cy="4992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794046" y="5013176"/>
            <a:ext cx="3627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แนวคิดเชิงคำนวณ</a:t>
            </a:r>
            <a:endParaRPr lang="th-TH" sz="4800" b="1" dirty="0">
              <a:solidFill>
                <a:schemeClr val="tx1">
                  <a:lumMod val="75000"/>
                  <a:lumOff val="2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9873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3191</TotalTime>
  <Words>2106</Words>
  <Application>Microsoft Office PowerPoint</Application>
  <PresentationFormat>On-screen Show (4:3)</PresentationFormat>
  <Paragraphs>373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Flow</vt:lpstr>
      <vt:lpstr>PowerPoint Presentation</vt:lpstr>
      <vt:lpstr>ทบทวนความรู้ก่อนเรียน</vt:lpstr>
      <vt:lpstr>ปัญหาในชีวิตประจำวัน</vt:lpstr>
      <vt:lpstr>ลองทำดู</vt:lpstr>
      <vt:lpstr>คำถามย่อยและคำตอบ</vt:lpstr>
      <vt:lpstr>คำถามและคำตอบ</vt:lpstr>
      <vt:lpstr>ช่วยกันคิดคำถามย่อย</vt:lpstr>
      <vt:lpstr>ตัวอย่างสถานการณ์</vt:lpstr>
      <vt:lpstr>PowerPoint Presentation</vt:lpstr>
      <vt:lpstr>ศึกษาเนื้อหาในหนังสือเรียน (5 นาที)</vt:lpstr>
      <vt:lpstr>ร่วมกันอภิปรายสรุป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ใบกิจกรรมที่ 3.1  วาดแบบแปลนอาคาร</vt:lpstr>
      <vt:lpstr>2.1 การแบ่งปัญหาใหญ่เป็นปัญหาย่อย</vt:lpstr>
      <vt:lpstr>2.2 การพิจารณารูปแบบ</vt:lpstr>
      <vt:lpstr>2.2 การพิจารณารูปแบบ</vt:lpstr>
      <vt:lpstr>2.2 การพิจารณารูปแบบ</vt:lpstr>
      <vt:lpstr>2.2 การพิจารณารูปแบบ</vt:lpstr>
      <vt:lpstr>2.2 การพิจารณารูปแบบ</vt:lpstr>
      <vt:lpstr>2.2 การพิจารณารูปแบบ</vt:lpstr>
      <vt:lpstr>2.3 การคิดเชิงนามธรรม</vt:lpstr>
      <vt:lpstr>2.3 การคิดเชิงนามธรรม</vt:lpstr>
      <vt:lpstr>2.3 การคิดเชิงนามธรรม</vt:lpstr>
      <vt:lpstr>2.3 การคิดเชิงนามธรรม</vt:lpstr>
      <vt:lpstr>2.4 การออกแบบอัลกอริทึม</vt:lpstr>
      <vt:lpstr>2.4 การออกแบบอัลกอริทึม</vt:lpstr>
      <vt:lpstr>2.4 การออกแบบอัลกอริทึม</vt:lpstr>
      <vt:lpstr>2.4 การออกแบบอัลกอริทึม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ปัญหาการจัดเรียงหนังสือตามลำดับความสูง</vt:lpstr>
      <vt:lpstr>เรียงหนังสือตามลำดับความสูง</vt:lpstr>
      <vt:lpstr>ใบกิจกรรมที่ 3.2 สอนน้องจัดหนังสือ</vt:lpstr>
      <vt:lpstr>ตัวอย่างที่ 1.6 สอนน้องจัดหนังสือ</vt:lpstr>
      <vt:lpstr>ตัวอย่างที่ 1.6 สอนน้องจัดหนังสือ</vt:lpstr>
      <vt:lpstr>ตัวอย่างที่ 1.6 สอนน้องจัดหนังสือ</vt:lpstr>
      <vt:lpstr>ตัวอย่างที่ 1.6 สอนน้องจัดหนังสือ</vt:lpstr>
      <vt:lpstr>ตัวอย่างที่ 1.6 สอนน้องจัดหนังสือ</vt:lpstr>
      <vt:lpstr>ตัวอย่างการจัดเรียง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297</cp:revision>
  <dcterms:created xsi:type="dcterms:W3CDTF">2017-10-16T06:48:49Z</dcterms:created>
  <dcterms:modified xsi:type="dcterms:W3CDTF">2019-06-18T06:20:19Z</dcterms:modified>
</cp:coreProperties>
</file>